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60" r:id="rId5"/>
    <p:sldId id="261" r:id="rId6"/>
    <p:sldId id="262" r:id="rId7"/>
    <p:sldId id="266" r:id="rId8"/>
    <p:sldId id="263" r:id="rId9"/>
    <p:sldId id="264" r:id="rId10"/>
    <p:sldId id="265" r:id="rId11"/>
    <p:sldId id="289" r:id="rId12"/>
    <p:sldId id="267" r:id="rId13"/>
    <p:sldId id="279" r:id="rId14"/>
    <p:sldId id="280" r:id="rId15"/>
    <p:sldId id="296" r:id="rId16"/>
    <p:sldId id="290" r:id="rId17"/>
    <p:sldId id="268" r:id="rId18"/>
    <p:sldId id="291" r:id="rId19"/>
    <p:sldId id="269" r:id="rId20"/>
    <p:sldId id="271" r:id="rId21"/>
    <p:sldId id="283" r:id="rId22"/>
    <p:sldId id="281" r:id="rId23"/>
    <p:sldId id="285" r:id="rId24"/>
    <p:sldId id="273" r:id="rId25"/>
    <p:sldId id="282" r:id="rId26"/>
    <p:sldId id="294" r:id="rId27"/>
    <p:sldId id="292" r:id="rId28"/>
    <p:sldId id="295" r:id="rId29"/>
    <p:sldId id="275" r:id="rId30"/>
    <p:sldId id="276" r:id="rId31"/>
    <p:sldId id="293" r:id="rId32"/>
    <p:sldId id="284" r:id="rId33"/>
    <p:sldId id="277" r:id="rId34"/>
    <p:sldId id="278"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90FB33A6-E35B-419A-8708-DD66064F15F9}" type="datetimeFigureOut">
              <a:rPr lang="el-GR" smtClean="0"/>
              <a:pPr/>
              <a:t>28/2/2018</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F647FD9-4FBF-46B4-BA83-E407AAA991C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0FB33A6-E35B-419A-8708-DD66064F15F9}" type="datetimeFigureOut">
              <a:rPr lang="el-GR" smtClean="0"/>
              <a:pPr/>
              <a:t>28/2/2018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F647FD9-4FBF-46B4-BA83-E407AAA991C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0FB33A6-E35B-419A-8708-DD66064F15F9}" type="datetimeFigureOut">
              <a:rPr lang="el-GR" smtClean="0"/>
              <a:pPr/>
              <a:t>28/2/2018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F647FD9-4FBF-46B4-BA83-E407AAA991C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0FB33A6-E35B-419A-8708-DD66064F15F9}" type="datetimeFigureOut">
              <a:rPr lang="el-GR" smtClean="0"/>
              <a:pPr/>
              <a:t>28/2/2018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F647FD9-4FBF-46B4-BA83-E407AAA991C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0FB33A6-E35B-419A-8708-DD66064F15F9}" type="datetimeFigureOut">
              <a:rPr lang="el-GR" smtClean="0"/>
              <a:pPr/>
              <a:t>28/2/2018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F647FD9-4FBF-46B4-BA83-E407AAA991C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0FB33A6-E35B-419A-8708-DD66064F15F9}" type="datetimeFigureOut">
              <a:rPr lang="el-GR" smtClean="0"/>
              <a:pPr/>
              <a:t>28/2/2018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F647FD9-4FBF-46B4-BA83-E407AAA991C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90FB33A6-E35B-419A-8708-DD66064F15F9}" type="datetimeFigureOut">
              <a:rPr lang="el-GR" smtClean="0"/>
              <a:pPr/>
              <a:t>28/2/2018</a:t>
            </a:fld>
            <a:endParaRPr lang="el-GR"/>
          </a:p>
        </p:txBody>
      </p:sp>
      <p:sp>
        <p:nvSpPr>
          <p:cNvPr id="27" name="26 - Θέση αριθμού διαφάνειας"/>
          <p:cNvSpPr>
            <a:spLocks noGrp="1"/>
          </p:cNvSpPr>
          <p:nvPr>
            <p:ph type="sldNum" sz="quarter" idx="11"/>
          </p:nvPr>
        </p:nvSpPr>
        <p:spPr/>
        <p:txBody>
          <a:bodyPr rtlCol="0"/>
          <a:lstStyle/>
          <a:p>
            <a:fld id="{2F647FD9-4FBF-46B4-BA83-E407AAA991C5}"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90FB33A6-E35B-419A-8708-DD66064F15F9}" type="datetimeFigureOut">
              <a:rPr lang="el-GR" smtClean="0"/>
              <a:pPr/>
              <a:t>28/2/2018</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2F647FD9-4FBF-46B4-BA83-E407AAA991C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0FB33A6-E35B-419A-8708-DD66064F15F9}" type="datetimeFigureOut">
              <a:rPr lang="el-GR" smtClean="0"/>
              <a:pPr/>
              <a:t>28/2/2018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F647FD9-4FBF-46B4-BA83-E407AAA991C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0FB33A6-E35B-419A-8708-DD66064F15F9}" type="datetimeFigureOut">
              <a:rPr lang="el-GR" smtClean="0"/>
              <a:pPr/>
              <a:t>28/2/2018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F647FD9-4FBF-46B4-BA83-E407AAA991C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0FB33A6-E35B-419A-8708-DD66064F15F9}" type="datetimeFigureOut">
              <a:rPr lang="el-GR" smtClean="0"/>
              <a:pPr/>
              <a:t>28/2/2018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F647FD9-4FBF-46B4-BA83-E407AAA991C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0FB33A6-E35B-419A-8708-DD66064F15F9}" type="datetimeFigureOut">
              <a:rPr lang="el-GR" smtClean="0"/>
              <a:pPr/>
              <a:t>28/2/2018</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F647FD9-4FBF-46B4-BA83-E407AAA991C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myorl.gr/%CF%80%CE%B1%CE%B8%CE%AE%CF%83%CE%B5%CE%B9%CF%82-%CF%86%CF%89%CE%BD%CE%B7%CF%84%CE%B9%CE%BA%CF%8E%CE%BD-%CF%87%CE%BF%CF%81%CE%B4%CF%8E%CE%B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myorl.gr/%CF%80%CE%B1%CE%B8%CE%AE%CF%83%CE%B5%CE%B9%CF%82-%CF%86%CF%89%CE%BD%CE%B7%CF%84%CE%B9%CE%BA%CF%8E%CE%BD-%CF%87%CE%BF%CF%81%CE%B4%CF%8E%CE%B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myorl.gr/%CF%80%CE%B1%CE%B8%CE%AE%CF%83%CE%B5%CE%B9%CF%82-%CF%86%CF%89%CE%BD%CE%B7%CF%84%CE%B9%CE%BA%CF%8E%CE%BD-%CF%87%CE%BF%CF%81%CE%B4%CF%8E%CE%B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1772816"/>
            <a:ext cx="8062912" cy="2520280"/>
          </a:xfrm>
        </p:spPr>
        <p:txBody>
          <a:bodyPr>
            <a:noAutofit/>
          </a:bodyPr>
          <a:lstStyle/>
          <a:p>
            <a:pPr algn="ctr"/>
            <a:r>
              <a:rPr lang="en-US" sz="3600" dirty="0" smtClean="0"/>
              <a:t>Case report</a:t>
            </a:r>
            <a:br>
              <a:rPr lang="en-US" sz="3600" dirty="0" smtClean="0"/>
            </a:br>
            <a:r>
              <a:rPr lang="el-GR" sz="3600" dirty="0" smtClean="0"/>
              <a:t>87 </a:t>
            </a:r>
            <a:r>
              <a:rPr lang="en-US" sz="3600" dirty="0" smtClean="0"/>
              <a:t>yrs, Sore throat, hoarseness, fatigue and </a:t>
            </a:r>
            <a:r>
              <a:rPr lang="en-US" sz="3600" dirty="0" err="1" smtClean="0"/>
              <a:t>dyspnea</a:t>
            </a:r>
            <a:r>
              <a:rPr lang="el-GR" sz="3600" dirty="0" smtClean="0"/>
              <a:t/>
            </a:r>
            <a:br>
              <a:rPr lang="el-GR" sz="3600" dirty="0" smtClean="0"/>
            </a:br>
            <a:r>
              <a:rPr lang="en-US" sz="3600" dirty="0" smtClean="0"/>
              <a:t> Simple case or a trap?</a:t>
            </a:r>
            <a:br>
              <a:rPr lang="en-US" sz="3600" dirty="0" smtClean="0"/>
            </a:br>
            <a:endParaRPr lang="el-GR" sz="3600" dirty="0"/>
          </a:p>
        </p:txBody>
      </p:sp>
      <p:sp>
        <p:nvSpPr>
          <p:cNvPr id="3" name="2 - Υπότιτλος"/>
          <p:cNvSpPr>
            <a:spLocks noGrp="1"/>
          </p:cNvSpPr>
          <p:nvPr>
            <p:ph type="subTitle" idx="1"/>
          </p:nvPr>
        </p:nvSpPr>
        <p:spPr>
          <a:xfrm>
            <a:off x="755576" y="5085184"/>
            <a:ext cx="8062912" cy="1149944"/>
          </a:xfrm>
        </p:spPr>
        <p:txBody>
          <a:bodyPr>
            <a:normAutofit/>
          </a:bodyPr>
          <a:lstStyle/>
          <a:p>
            <a:r>
              <a:rPr lang="el-GR" dirty="0" smtClean="0"/>
              <a:t>Θάλεια </a:t>
            </a:r>
            <a:r>
              <a:rPr lang="el-GR" dirty="0" err="1" smtClean="0"/>
              <a:t>Παναγιωτοπούλου</a:t>
            </a:r>
            <a:endParaRPr lang="el-GR" dirty="0" smtClean="0"/>
          </a:p>
          <a:p>
            <a:r>
              <a:rPr lang="el-GR" dirty="0" smtClean="0"/>
              <a:t>Γενική Ιατρός</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Κλινική Εξέταση (Ι)</a:t>
            </a:r>
            <a:endParaRPr lang="el-GR" dirty="0"/>
          </a:p>
        </p:txBody>
      </p:sp>
      <p:sp>
        <p:nvSpPr>
          <p:cNvPr id="3" name="2 - Θέση περιεχομένου"/>
          <p:cNvSpPr>
            <a:spLocks noGrp="1"/>
          </p:cNvSpPr>
          <p:nvPr>
            <p:ph idx="1"/>
          </p:nvPr>
        </p:nvSpPr>
        <p:spPr/>
        <p:txBody>
          <a:bodyPr/>
          <a:lstStyle/>
          <a:p>
            <a:r>
              <a:rPr lang="el-GR" dirty="0" smtClean="0"/>
              <a:t>Ανεξάρτητος ασθενής, διαμένει μόνος, συνταξιούχος</a:t>
            </a:r>
          </a:p>
          <a:p>
            <a:r>
              <a:rPr lang="el-GR" dirty="0" smtClean="0"/>
              <a:t>Ευχάριστος, χαμογελαστός, χωρίς δυσφορία</a:t>
            </a:r>
          </a:p>
          <a:p>
            <a:r>
              <a:rPr lang="el-GR" dirty="0" err="1" smtClean="0"/>
              <a:t>Βράγχος</a:t>
            </a:r>
            <a:r>
              <a:rPr lang="el-GR" dirty="0" smtClean="0"/>
              <a:t> φωνής</a:t>
            </a:r>
          </a:p>
          <a:p>
            <a:r>
              <a:rPr lang="el-GR" dirty="0" smtClean="0"/>
              <a:t>ΑΠ 130/72 </a:t>
            </a:r>
            <a:r>
              <a:rPr lang="en-US" dirty="0" smtClean="0"/>
              <a:t>mmHg</a:t>
            </a:r>
            <a:r>
              <a:rPr lang="en-GB" dirty="0" smtClean="0"/>
              <a:t>, </a:t>
            </a:r>
            <a:r>
              <a:rPr lang="el-GR" dirty="0" err="1" smtClean="0"/>
              <a:t>Σφ</a:t>
            </a:r>
            <a:r>
              <a:rPr lang="el-GR" dirty="0" smtClean="0"/>
              <a:t>: </a:t>
            </a:r>
            <a:r>
              <a:rPr lang="en-US" dirty="0" smtClean="0"/>
              <a:t>59 </a:t>
            </a:r>
            <a:r>
              <a:rPr lang="en-US" dirty="0" err="1" smtClean="0"/>
              <a:t>bpm</a:t>
            </a:r>
            <a:r>
              <a:rPr lang="en-US" dirty="0" smtClean="0"/>
              <a:t>, SatO2</a:t>
            </a:r>
            <a:r>
              <a:rPr lang="el-GR" dirty="0" smtClean="0"/>
              <a:t>:</a:t>
            </a:r>
            <a:r>
              <a:rPr lang="en-US" dirty="0" smtClean="0"/>
              <a:t> </a:t>
            </a:r>
            <a:r>
              <a:rPr lang="el-GR" dirty="0" smtClean="0"/>
              <a:t>96% Χ.Ο., ΒΜΙ: 29,9 (αύξηση ΒΣ 4,5</a:t>
            </a:r>
            <a:r>
              <a:rPr lang="en-US" dirty="0" smtClean="0"/>
              <a:t> kg</a:t>
            </a:r>
            <a:r>
              <a:rPr lang="en-GB" dirty="0" smtClean="0"/>
              <a:t> </a:t>
            </a:r>
            <a:r>
              <a:rPr lang="el-GR" dirty="0" smtClean="0"/>
              <a:t>σε ένα μήνα)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Κλινική Εξέταση (Ι)</a:t>
            </a:r>
            <a:endParaRPr lang="el-GR" dirty="0"/>
          </a:p>
        </p:txBody>
      </p:sp>
      <p:sp>
        <p:nvSpPr>
          <p:cNvPr id="3" name="2 - Θέση περιεχομένου"/>
          <p:cNvSpPr>
            <a:spLocks noGrp="1"/>
          </p:cNvSpPr>
          <p:nvPr>
            <p:ph idx="1"/>
          </p:nvPr>
        </p:nvSpPr>
        <p:spPr/>
        <p:txBody>
          <a:bodyPr/>
          <a:lstStyle/>
          <a:p>
            <a:r>
              <a:rPr lang="el-GR" dirty="0" smtClean="0"/>
              <a:t>Ανεξάρτητος ασθενής, διαμένει μόνος, συνταξιούχος</a:t>
            </a:r>
          </a:p>
          <a:p>
            <a:r>
              <a:rPr lang="el-GR" dirty="0" smtClean="0"/>
              <a:t>Ευχάριστος, χαμογελαστός, χωρίς δυσφορία</a:t>
            </a:r>
          </a:p>
          <a:p>
            <a:r>
              <a:rPr lang="el-GR" dirty="0" err="1" smtClean="0"/>
              <a:t>Βράγχος</a:t>
            </a:r>
            <a:r>
              <a:rPr lang="el-GR" dirty="0" smtClean="0"/>
              <a:t> φωνής</a:t>
            </a:r>
          </a:p>
          <a:p>
            <a:r>
              <a:rPr lang="el-GR" dirty="0" smtClean="0"/>
              <a:t>ΑΠ 130/72 </a:t>
            </a:r>
            <a:r>
              <a:rPr lang="en-US" dirty="0" smtClean="0"/>
              <a:t>mmHg</a:t>
            </a:r>
            <a:r>
              <a:rPr lang="en-GB" dirty="0" smtClean="0"/>
              <a:t>, </a:t>
            </a:r>
            <a:r>
              <a:rPr lang="el-GR" dirty="0" err="1" smtClean="0">
                <a:solidFill>
                  <a:srgbClr val="FF0000"/>
                </a:solidFill>
              </a:rPr>
              <a:t>Σφ</a:t>
            </a:r>
            <a:r>
              <a:rPr lang="el-GR" dirty="0" smtClean="0">
                <a:solidFill>
                  <a:srgbClr val="FF0000"/>
                </a:solidFill>
              </a:rPr>
              <a:t>: </a:t>
            </a:r>
            <a:r>
              <a:rPr lang="en-US" dirty="0" smtClean="0">
                <a:solidFill>
                  <a:srgbClr val="FF0000"/>
                </a:solidFill>
              </a:rPr>
              <a:t>59 </a:t>
            </a:r>
            <a:r>
              <a:rPr lang="en-US" dirty="0" err="1" smtClean="0">
                <a:solidFill>
                  <a:srgbClr val="FF0000"/>
                </a:solidFill>
              </a:rPr>
              <a:t>bpm</a:t>
            </a:r>
            <a:r>
              <a:rPr lang="en-US" dirty="0" smtClean="0"/>
              <a:t>, SatO2</a:t>
            </a:r>
            <a:r>
              <a:rPr lang="el-GR" dirty="0" smtClean="0"/>
              <a:t>:</a:t>
            </a:r>
            <a:r>
              <a:rPr lang="en-US" dirty="0" smtClean="0"/>
              <a:t> </a:t>
            </a:r>
            <a:r>
              <a:rPr lang="el-GR" dirty="0" smtClean="0"/>
              <a:t>96% Χ.Ο., ΒΜΙ: 29,9 (αύξηση ΒΣ 4,5</a:t>
            </a:r>
            <a:r>
              <a:rPr lang="en-US" dirty="0" smtClean="0"/>
              <a:t> kg</a:t>
            </a:r>
            <a:r>
              <a:rPr lang="en-GB" dirty="0" smtClean="0"/>
              <a:t> </a:t>
            </a:r>
            <a:r>
              <a:rPr lang="el-GR" dirty="0" smtClean="0"/>
              <a:t>σε ένα μήνα)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Κλινική εξέταση (ΙΙ)</a:t>
            </a:r>
            <a:endParaRPr lang="el-GR" dirty="0"/>
          </a:p>
        </p:txBody>
      </p:sp>
      <p:sp>
        <p:nvSpPr>
          <p:cNvPr id="3" name="2 - Θέση περιεχομένου"/>
          <p:cNvSpPr>
            <a:spLocks noGrp="1"/>
          </p:cNvSpPr>
          <p:nvPr>
            <p:ph idx="1"/>
          </p:nvPr>
        </p:nvSpPr>
        <p:spPr/>
        <p:txBody>
          <a:bodyPr/>
          <a:lstStyle/>
          <a:p>
            <a:r>
              <a:rPr lang="el-GR" dirty="0" smtClean="0"/>
              <a:t>Οίδημα προσώπου</a:t>
            </a:r>
          </a:p>
          <a:p>
            <a:endParaRPr lang="el-GR" dirty="0" smtClean="0"/>
          </a:p>
          <a:p>
            <a:r>
              <a:rPr lang="el-GR" dirty="0" err="1" smtClean="0"/>
              <a:t>Περικογχικό</a:t>
            </a:r>
            <a:r>
              <a:rPr lang="el-GR" dirty="0" smtClean="0"/>
              <a:t> οίδημα</a:t>
            </a:r>
          </a:p>
          <a:p>
            <a:endParaRPr lang="el-GR" dirty="0" smtClean="0"/>
          </a:p>
          <a:p>
            <a:r>
              <a:rPr lang="el-GR" dirty="0" smtClean="0"/>
              <a:t>Λοιπή </a:t>
            </a:r>
            <a:r>
              <a:rPr lang="el-GR" dirty="0" smtClean="0"/>
              <a:t>Κ/Ε χωρίς παθολογικά ευρήματα</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661176"/>
          </a:xfrm>
        </p:spPr>
        <p:txBody>
          <a:bodyPr>
            <a:normAutofit/>
          </a:bodyPr>
          <a:lstStyle/>
          <a:p>
            <a:pPr algn="ctr"/>
            <a:r>
              <a:rPr lang="el-GR" sz="3600" dirty="0" smtClean="0"/>
              <a:t>Διαφορική διάγνωση</a:t>
            </a:r>
            <a:endParaRPr lang="el-GR" sz="3600" dirty="0"/>
          </a:p>
        </p:txBody>
      </p:sp>
      <p:sp>
        <p:nvSpPr>
          <p:cNvPr id="3" name="2 - Θέση περιεχομένου"/>
          <p:cNvSpPr>
            <a:spLocks noGrp="1"/>
          </p:cNvSpPr>
          <p:nvPr>
            <p:ph idx="1"/>
          </p:nvPr>
        </p:nvSpPr>
        <p:spPr>
          <a:xfrm>
            <a:off x="0" y="1785926"/>
            <a:ext cx="8229600" cy="4572000"/>
          </a:xfrm>
        </p:spPr>
        <p:txBody>
          <a:bodyPr>
            <a:noAutofit/>
          </a:bodyPr>
          <a:lstStyle/>
          <a:p>
            <a:r>
              <a:rPr lang="el-GR" sz="2000" b="1" dirty="0" smtClean="0"/>
              <a:t>1. Λειτουργική δυσφωνία</a:t>
            </a:r>
            <a:endParaRPr lang="el-GR" sz="2000" dirty="0" smtClean="0"/>
          </a:p>
          <a:p>
            <a:r>
              <a:rPr lang="el-GR" sz="2000" b="1" dirty="0" smtClean="0"/>
              <a:t>2. Λοιμώξεις:</a:t>
            </a:r>
            <a:r>
              <a:rPr lang="en-US" sz="2000" b="1" dirty="0" smtClean="0"/>
              <a:t> </a:t>
            </a:r>
            <a:r>
              <a:rPr lang="el-GR" sz="2000" dirty="0" smtClean="0"/>
              <a:t>Οξεία λαρυγγίτιδα (κοινή), συχνά με λοίμωξη του ανώτερου αναπνευστικού. Συνήθως ιογενείς λοιμώξεις (μπορεί να υπάρχει λοίμωξη από σταφυλόκοκκους ή στρεπτόκοκκους). Άλλες λοιμώξεις - μύκητες ή φυματίωση </a:t>
            </a:r>
          </a:p>
          <a:p>
            <a:r>
              <a:rPr lang="el-GR" sz="2000" b="1" dirty="0" smtClean="0"/>
              <a:t>3. Καλοήθεις παθήσεις του λάρυγγα: </a:t>
            </a:r>
            <a:r>
              <a:rPr lang="el-GR" sz="2000" dirty="0" smtClean="0"/>
              <a:t>Υπερβολική κατάχρηση φωνής - κοινό. Καλοήθεις βλάβες των φωνητικών χορδών, π.χ. </a:t>
            </a:r>
            <a:r>
              <a:rPr lang="el-GR" sz="2000" dirty="0" smtClean="0">
                <a:hlinkClick r:id="rId2"/>
              </a:rPr>
              <a:t>οζίδια</a:t>
            </a:r>
            <a:r>
              <a:rPr lang="el-GR" sz="2000" dirty="0" smtClean="0"/>
              <a:t> (κόμβοι τραγουδιστή), </a:t>
            </a:r>
            <a:r>
              <a:rPr lang="el-GR" sz="2000" dirty="0" smtClean="0">
                <a:hlinkClick r:id="rId2"/>
              </a:rPr>
              <a:t>πολύποδες</a:t>
            </a:r>
            <a:r>
              <a:rPr lang="el-GR" sz="2000" dirty="0" smtClean="0"/>
              <a:t> και </a:t>
            </a:r>
            <a:r>
              <a:rPr lang="el-GR" sz="2000" dirty="0" smtClean="0">
                <a:hlinkClick r:id="rId2"/>
              </a:rPr>
              <a:t>θηλώματα</a:t>
            </a:r>
            <a:r>
              <a:rPr lang="el-GR" sz="2000" dirty="0" smtClean="0"/>
              <a:t>.</a:t>
            </a:r>
          </a:p>
          <a:p>
            <a:pPr lvl="0"/>
            <a:r>
              <a:rPr lang="el-GR" sz="2000" b="1" dirty="0" smtClean="0"/>
              <a:t>4. Κακοήθειες</a:t>
            </a:r>
            <a:r>
              <a:rPr lang="el-GR" sz="2000" dirty="0" smtClean="0"/>
              <a:t>: </a:t>
            </a:r>
            <a:r>
              <a:rPr lang="el-GR" sz="2000" dirty="0" smtClean="0">
                <a:hlinkClick r:id="rId2"/>
              </a:rPr>
              <a:t>Καρκίνωμα</a:t>
            </a:r>
            <a:r>
              <a:rPr lang="el-GR" sz="2000" dirty="0" smtClean="0"/>
              <a:t> του λάρυγγα - το κάπνισμα είναι σημαντικός παράγοντας κινδύνου. Άλλοι όγκοι λαιμού ή θώρακα, π.χ. καρκίνος του πνεύμονα , λέμφωμα , καρκίνος του θυρεοειδούς.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Διαφορική διάγνωση (ΙΙ)</a:t>
            </a:r>
            <a:endParaRPr lang="el-GR" dirty="0"/>
          </a:p>
        </p:txBody>
      </p:sp>
      <p:sp>
        <p:nvSpPr>
          <p:cNvPr id="3" name="2 - Θέση περιεχομένου"/>
          <p:cNvSpPr>
            <a:spLocks noGrp="1"/>
          </p:cNvSpPr>
          <p:nvPr>
            <p:ph idx="1"/>
          </p:nvPr>
        </p:nvSpPr>
        <p:spPr/>
        <p:txBody>
          <a:bodyPr>
            <a:normAutofit/>
          </a:bodyPr>
          <a:lstStyle/>
          <a:p>
            <a:r>
              <a:rPr lang="el-GR" sz="2000" b="1" dirty="0" smtClean="0"/>
              <a:t>5. Νευρολογικές: </a:t>
            </a:r>
            <a:r>
              <a:rPr lang="el-GR" sz="2000" dirty="0" smtClean="0"/>
              <a:t>Παράλυση λαρυγγικού νεύρου: διάφορες αιτίες, συμπεριλαμβανομένου του καρκίνου του πνεύμονα, άλλων όγκων και θωρακικής αορτής. Εγκεφαλικό επεισόδιο και άλλες εστιακές βλάβες του εγκεφάλου. Νόσο του Πάρκινσον (αλλαγή φωνής μπορεί να είναι ένα αρχικό σύμπτωμα).Νόσο του κινητικού νευρώνα. Ιδιοπαθή τρόμο. Μυασθένεια </a:t>
            </a:r>
            <a:r>
              <a:rPr lang="el-GR" sz="2000" dirty="0" err="1" smtClean="0"/>
              <a:t>Gravis</a:t>
            </a:r>
            <a:endParaRPr lang="el-GR" sz="2000" dirty="0" smtClean="0"/>
          </a:p>
          <a:p>
            <a:r>
              <a:rPr lang="el-GR" sz="2000" b="1" dirty="0" smtClean="0"/>
              <a:t>6. Συστηματικές:</a:t>
            </a:r>
          </a:p>
          <a:p>
            <a:r>
              <a:rPr lang="el-GR" sz="2000" dirty="0" smtClean="0"/>
              <a:t>Ενδοκρινικού συστήματος: υποθυρεοειδισμός, μεγαλακρία.</a:t>
            </a:r>
          </a:p>
          <a:p>
            <a:pPr lvl="0"/>
            <a:r>
              <a:rPr lang="el-GR" sz="2000" dirty="0" smtClean="0"/>
              <a:t>Η ρευματοειδής αρθρίτιδα επηρεάζει τις αρθρώσεις του </a:t>
            </a:r>
            <a:r>
              <a:rPr lang="el-GR" sz="2000" dirty="0" err="1" smtClean="0"/>
              <a:t>αρυταινοειδούς</a:t>
            </a:r>
            <a:r>
              <a:rPr lang="el-GR" sz="2000" dirty="0" smtClean="0"/>
              <a:t> χόνδρου.</a:t>
            </a:r>
          </a:p>
          <a:p>
            <a:pPr lvl="0"/>
            <a:r>
              <a:rPr lang="el-GR" sz="2000" dirty="0" err="1" smtClean="0"/>
              <a:t>Κοκκιωματώδης</a:t>
            </a:r>
            <a:r>
              <a:rPr lang="el-GR" sz="2000" dirty="0" smtClean="0"/>
              <a:t> νόσος, π.χ. </a:t>
            </a:r>
            <a:r>
              <a:rPr lang="el-GR" sz="2000" dirty="0" err="1" smtClean="0"/>
              <a:t>σαρκοειδική</a:t>
            </a:r>
            <a:r>
              <a:rPr lang="el-GR" sz="2000" dirty="0" smtClean="0"/>
              <a:t>, φυματίωση, σύφιλη, κοκκιωμάτωση </a:t>
            </a:r>
            <a:r>
              <a:rPr lang="el-GR" sz="2000" dirty="0" err="1" smtClean="0"/>
              <a:t>Wegener</a:t>
            </a:r>
            <a:r>
              <a:rPr lang="el-GR" sz="2000" dirty="0" smtClean="0"/>
              <a:t>.</a:t>
            </a:r>
          </a:p>
          <a:p>
            <a:r>
              <a:rPr lang="el-GR" sz="2000" dirty="0" err="1" smtClean="0"/>
              <a:t>Αυτοάνοσες</a:t>
            </a:r>
            <a:r>
              <a:rPr lang="el-GR" sz="2000" dirty="0" smtClean="0"/>
              <a:t> διαταραχές μπορούν να επηρεάσουν το λάρυγγα</a:t>
            </a:r>
            <a:endParaRPr 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857256"/>
          </a:xfrm>
        </p:spPr>
        <p:txBody>
          <a:bodyPr/>
          <a:lstStyle/>
          <a:p>
            <a:pPr algn="ctr"/>
            <a:r>
              <a:rPr lang="el-GR" dirty="0" smtClean="0"/>
              <a:t>Εργαστηριακός Έλεγχος 1</a:t>
            </a:r>
            <a:endParaRPr lang="el-GR" dirty="0"/>
          </a:p>
        </p:txBody>
      </p:sp>
      <p:graphicFrame>
        <p:nvGraphicFramePr>
          <p:cNvPr id="4" name="3 - Θέση περιεχομένου"/>
          <p:cNvGraphicFramePr>
            <a:graphicFrameLocks noGrp="1"/>
          </p:cNvGraphicFramePr>
          <p:nvPr>
            <p:ph idx="1"/>
          </p:nvPr>
        </p:nvGraphicFramePr>
        <p:xfrm>
          <a:off x="500034" y="1000108"/>
          <a:ext cx="8229600" cy="55626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dirty="0" smtClean="0"/>
                        <a:t>Εργαστηριακά</a:t>
                      </a:r>
                      <a:endParaRPr lang="el-GR" dirty="0"/>
                    </a:p>
                  </a:txBody>
                  <a:tcPr/>
                </a:tc>
                <a:tc>
                  <a:txBody>
                    <a:bodyPr/>
                    <a:lstStyle/>
                    <a:p>
                      <a:r>
                        <a:rPr lang="el-GR" dirty="0" smtClean="0"/>
                        <a:t>Αποτελέσματα</a:t>
                      </a:r>
                      <a:endParaRPr lang="el-GR" dirty="0"/>
                    </a:p>
                  </a:txBody>
                  <a:tcPr/>
                </a:tc>
              </a:tr>
              <a:tr h="370840">
                <a:tc>
                  <a:txBody>
                    <a:bodyPr/>
                    <a:lstStyle/>
                    <a:p>
                      <a:r>
                        <a:rPr kumimoji="0" lang="el-GR" sz="1800" kern="1200" dirty="0" err="1" smtClean="0">
                          <a:solidFill>
                            <a:schemeClr val="dk1"/>
                          </a:solidFill>
                          <a:latin typeface="+mn-lt"/>
                          <a:ea typeface="+mn-ea"/>
                          <a:cs typeface="+mn-cs"/>
                        </a:rPr>
                        <a:t>Na</a:t>
                      </a:r>
                      <a:r>
                        <a:rPr kumimoji="0" lang="el-GR" sz="1800" kern="1200" baseline="30000" dirty="0" smtClean="0">
                          <a:solidFill>
                            <a:schemeClr val="dk1"/>
                          </a:solidFill>
                          <a:latin typeface="+mn-lt"/>
                          <a:ea typeface="+mn-ea"/>
                          <a:cs typeface="+mn-cs"/>
                        </a:rPr>
                        <a:t>+</a:t>
                      </a:r>
                      <a:endParaRPr kumimoji="0" lang="el-GR" sz="1800" kern="1200" dirty="0">
                        <a:solidFill>
                          <a:schemeClr val="dk1"/>
                        </a:solidFill>
                        <a:latin typeface="+mn-lt"/>
                        <a:ea typeface="+mn-ea"/>
                        <a:cs typeface="+mn-cs"/>
                      </a:endParaRPr>
                    </a:p>
                  </a:txBody>
                  <a:tcPr/>
                </a:tc>
                <a:tc>
                  <a:txBody>
                    <a:bodyPr/>
                    <a:lstStyle/>
                    <a:p>
                      <a:r>
                        <a:rPr lang="el-GR" dirty="0" smtClean="0"/>
                        <a:t>137 </a:t>
                      </a:r>
                      <a:r>
                        <a:rPr lang="en-US" dirty="0" err="1" smtClean="0"/>
                        <a:t>mmol</a:t>
                      </a:r>
                      <a:r>
                        <a:rPr lang="en-US" baseline="0" dirty="0" smtClean="0"/>
                        <a:t>/L</a:t>
                      </a:r>
                    </a:p>
                  </a:txBody>
                  <a:tcPr/>
                </a:tc>
              </a:tr>
              <a:tr h="370840">
                <a:tc>
                  <a:txBody>
                    <a:bodyPr/>
                    <a:lstStyle/>
                    <a:p>
                      <a:r>
                        <a:rPr kumimoji="0" lang="en-US" sz="1800" b="0" kern="1200" dirty="0" smtClean="0">
                          <a:solidFill>
                            <a:schemeClr val="dk1"/>
                          </a:solidFill>
                          <a:latin typeface="+mn-lt"/>
                          <a:ea typeface="+mn-ea"/>
                          <a:cs typeface="+mn-cs"/>
                        </a:rPr>
                        <a:t>K</a:t>
                      </a:r>
                      <a:r>
                        <a:rPr kumimoji="0" lang="en-US" sz="1800" b="0" kern="1200" baseline="30000" dirty="0" smtClean="0">
                          <a:solidFill>
                            <a:schemeClr val="dk1"/>
                          </a:solidFill>
                          <a:latin typeface="+mn-lt"/>
                          <a:ea typeface="+mn-ea"/>
                          <a:cs typeface="+mn-cs"/>
                        </a:rPr>
                        <a:t>+</a:t>
                      </a:r>
                      <a:endParaRPr kumimoji="0" lang="el-GR" sz="1800" b="0" kern="1200" dirty="0">
                        <a:solidFill>
                          <a:schemeClr val="dk1"/>
                        </a:solidFill>
                        <a:latin typeface="+mn-lt"/>
                        <a:ea typeface="+mn-ea"/>
                        <a:cs typeface="+mn-cs"/>
                      </a:endParaRPr>
                    </a:p>
                  </a:txBody>
                  <a:tcPr/>
                </a:tc>
                <a:tc>
                  <a:txBody>
                    <a:bodyPr/>
                    <a:lstStyle/>
                    <a:p>
                      <a:r>
                        <a:rPr lang="en-US" dirty="0" smtClean="0"/>
                        <a:t>4,2 </a:t>
                      </a:r>
                      <a:r>
                        <a:rPr lang="en-US" dirty="0" err="1" smtClean="0"/>
                        <a:t>mmol</a:t>
                      </a:r>
                      <a:r>
                        <a:rPr lang="en-US" dirty="0" smtClean="0"/>
                        <a:t>/l</a:t>
                      </a:r>
                      <a:endParaRPr lang="el-GR" dirty="0"/>
                    </a:p>
                  </a:txBody>
                  <a:tcPr/>
                </a:tc>
              </a:tr>
              <a:tr h="370840">
                <a:tc>
                  <a:txBody>
                    <a:bodyPr/>
                    <a:lstStyle/>
                    <a:p>
                      <a:r>
                        <a:rPr kumimoji="0" lang="en-US" sz="1800" b="0" kern="1200" dirty="0" err="1" smtClean="0">
                          <a:solidFill>
                            <a:schemeClr val="dk1"/>
                          </a:solidFill>
                          <a:latin typeface="+mn-lt"/>
                          <a:ea typeface="+mn-ea"/>
                          <a:cs typeface="+mn-cs"/>
                        </a:rPr>
                        <a:t>Cl</a:t>
                      </a:r>
                      <a:r>
                        <a:rPr kumimoji="0" lang="en-US" sz="1800" b="0" kern="1200" baseline="30000" dirty="0" smtClean="0">
                          <a:solidFill>
                            <a:schemeClr val="dk1"/>
                          </a:solidFill>
                          <a:latin typeface="+mn-lt"/>
                          <a:ea typeface="+mn-ea"/>
                          <a:cs typeface="+mn-cs"/>
                        </a:rPr>
                        <a:t>-</a:t>
                      </a:r>
                      <a:endParaRPr kumimoji="0" lang="el-GR" sz="1800" b="0" kern="1200" dirty="0">
                        <a:solidFill>
                          <a:schemeClr val="dk1"/>
                        </a:solidFill>
                        <a:latin typeface="+mn-lt"/>
                        <a:ea typeface="+mn-ea"/>
                        <a:cs typeface="+mn-cs"/>
                      </a:endParaRPr>
                    </a:p>
                  </a:txBody>
                  <a:tcPr/>
                </a:tc>
                <a:tc>
                  <a:txBody>
                    <a:bodyPr/>
                    <a:lstStyle/>
                    <a:p>
                      <a:r>
                        <a:rPr lang="en-US" dirty="0" smtClean="0"/>
                        <a:t>101 </a:t>
                      </a:r>
                      <a:r>
                        <a:rPr lang="en-US" dirty="0" err="1" smtClean="0"/>
                        <a:t>mmol</a:t>
                      </a:r>
                      <a:r>
                        <a:rPr lang="en-US" dirty="0" smtClean="0"/>
                        <a:t>/L</a:t>
                      </a:r>
                      <a:endParaRPr lang="el-GR" dirty="0"/>
                    </a:p>
                  </a:txBody>
                  <a:tcPr/>
                </a:tc>
              </a:tr>
              <a:tr h="370840">
                <a:tc>
                  <a:txBody>
                    <a:bodyPr/>
                    <a:lstStyle/>
                    <a:p>
                      <a:r>
                        <a:rPr kumimoji="0" lang="en-US" sz="1800" b="0" kern="1200" dirty="0" smtClean="0">
                          <a:solidFill>
                            <a:schemeClr val="dk1"/>
                          </a:solidFill>
                          <a:latin typeface="+mn-lt"/>
                          <a:ea typeface="+mn-ea"/>
                          <a:cs typeface="+mn-cs"/>
                        </a:rPr>
                        <a:t>CO</a:t>
                      </a:r>
                      <a:r>
                        <a:rPr kumimoji="0" lang="en-US" sz="1800" b="0" kern="1200" baseline="-25000" dirty="0" smtClean="0">
                          <a:solidFill>
                            <a:schemeClr val="dk1"/>
                          </a:solidFill>
                          <a:latin typeface="+mn-lt"/>
                          <a:ea typeface="+mn-ea"/>
                          <a:cs typeface="+mn-cs"/>
                        </a:rPr>
                        <a:t>2</a:t>
                      </a:r>
                      <a:endParaRPr kumimoji="0" lang="el-GR" sz="1800" b="0" kern="1200" dirty="0">
                        <a:solidFill>
                          <a:schemeClr val="dk1"/>
                        </a:solidFill>
                        <a:latin typeface="+mn-lt"/>
                        <a:ea typeface="+mn-ea"/>
                        <a:cs typeface="+mn-cs"/>
                      </a:endParaRPr>
                    </a:p>
                  </a:txBody>
                  <a:tcPr/>
                </a:tc>
                <a:tc>
                  <a:txBody>
                    <a:bodyPr/>
                    <a:lstStyle/>
                    <a:p>
                      <a:r>
                        <a:rPr lang="en-US" dirty="0" smtClean="0"/>
                        <a:t>22,3 </a:t>
                      </a:r>
                      <a:r>
                        <a:rPr lang="en-US" dirty="0" err="1" smtClean="0"/>
                        <a:t>mmol</a:t>
                      </a:r>
                      <a:r>
                        <a:rPr lang="en-US" dirty="0" smtClean="0"/>
                        <a:t>/L</a:t>
                      </a:r>
                      <a:endParaRPr lang="el-GR" dirty="0"/>
                    </a:p>
                  </a:txBody>
                  <a:tcPr/>
                </a:tc>
              </a:tr>
              <a:tr h="370840">
                <a:tc>
                  <a:txBody>
                    <a:bodyPr/>
                    <a:lstStyle/>
                    <a:p>
                      <a:r>
                        <a:rPr lang="en-US" dirty="0" smtClean="0"/>
                        <a:t>BUN</a:t>
                      </a:r>
                      <a:endParaRPr lang="el-GR" dirty="0"/>
                    </a:p>
                  </a:txBody>
                  <a:tcPr/>
                </a:tc>
                <a:tc>
                  <a:txBody>
                    <a:bodyPr/>
                    <a:lstStyle/>
                    <a:p>
                      <a:r>
                        <a:rPr lang="en-US" dirty="0" smtClean="0"/>
                        <a:t>28 mg/</a:t>
                      </a:r>
                      <a:r>
                        <a:rPr lang="en-US" dirty="0" err="1" smtClean="0"/>
                        <a:t>dL</a:t>
                      </a:r>
                      <a:endParaRPr lang="el-GR" dirty="0"/>
                    </a:p>
                  </a:txBody>
                  <a:tcPr/>
                </a:tc>
              </a:tr>
              <a:tr h="370840">
                <a:tc>
                  <a:txBody>
                    <a:bodyPr/>
                    <a:lstStyle/>
                    <a:p>
                      <a:r>
                        <a:rPr lang="en-US" b="0" dirty="0" smtClean="0"/>
                        <a:t>Cr</a:t>
                      </a:r>
                      <a:endParaRPr lang="el-GR" b="0" dirty="0"/>
                    </a:p>
                  </a:txBody>
                  <a:tcPr/>
                </a:tc>
                <a:tc>
                  <a:txBody>
                    <a:bodyPr/>
                    <a:lstStyle/>
                    <a:p>
                      <a:r>
                        <a:rPr lang="en-US" b="0" dirty="0" smtClean="0"/>
                        <a:t>3,04 mg/</a:t>
                      </a:r>
                      <a:r>
                        <a:rPr lang="en-US" b="0" dirty="0" err="1" smtClean="0"/>
                        <a:t>dL</a:t>
                      </a:r>
                      <a:endParaRPr lang="el-GR" b="0" dirty="0"/>
                    </a:p>
                  </a:txBody>
                  <a:tcPr/>
                </a:tc>
              </a:tr>
              <a:tr h="370840">
                <a:tc>
                  <a:txBody>
                    <a:bodyPr/>
                    <a:lstStyle/>
                    <a:p>
                      <a:r>
                        <a:rPr lang="en-US" dirty="0" smtClean="0"/>
                        <a:t>ALP</a:t>
                      </a:r>
                      <a:endParaRPr lang="el-GR" dirty="0"/>
                    </a:p>
                  </a:txBody>
                  <a:tcPr/>
                </a:tc>
                <a:tc>
                  <a:txBody>
                    <a:bodyPr/>
                    <a:lstStyle/>
                    <a:p>
                      <a:r>
                        <a:rPr lang="en-US" dirty="0" smtClean="0"/>
                        <a:t>49 U/L</a:t>
                      </a:r>
                      <a:endParaRPr lang="el-GR" dirty="0"/>
                    </a:p>
                  </a:txBody>
                  <a:tcPr/>
                </a:tc>
              </a:tr>
              <a:tr h="370840">
                <a:tc>
                  <a:txBody>
                    <a:bodyPr/>
                    <a:lstStyle/>
                    <a:p>
                      <a:r>
                        <a:rPr lang="en-US" dirty="0" smtClean="0"/>
                        <a:t>AST</a:t>
                      </a:r>
                      <a:endParaRPr lang="el-GR" dirty="0"/>
                    </a:p>
                  </a:txBody>
                  <a:tcPr/>
                </a:tc>
                <a:tc>
                  <a:txBody>
                    <a:bodyPr/>
                    <a:lstStyle/>
                    <a:p>
                      <a:r>
                        <a:rPr lang="en-US" dirty="0" smtClean="0"/>
                        <a:t>90 U/L</a:t>
                      </a:r>
                      <a:endParaRPr lang="el-GR" dirty="0"/>
                    </a:p>
                  </a:txBody>
                  <a:tcPr/>
                </a:tc>
              </a:tr>
              <a:tr h="370840">
                <a:tc>
                  <a:txBody>
                    <a:bodyPr/>
                    <a:lstStyle/>
                    <a:p>
                      <a:r>
                        <a:rPr lang="en-US" dirty="0" smtClean="0"/>
                        <a:t>ALT</a:t>
                      </a:r>
                      <a:endParaRPr lang="el-GR" dirty="0"/>
                    </a:p>
                  </a:txBody>
                  <a:tcPr/>
                </a:tc>
                <a:tc>
                  <a:txBody>
                    <a:bodyPr/>
                    <a:lstStyle/>
                    <a:p>
                      <a:r>
                        <a:rPr lang="en-US" dirty="0" smtClean="0"/>
                        <a:t>46 U/L</a:t>
                      </a:r>
                      <a:endParaRPr lang="el-GR" dirty="0"/>
                    </a:p>
                  </a:txBody>
                  <a:tcPr/>
                </a:tc>
              </a:tr>
              <a:tr h="370840">
                <a:tc>
                  <a:txBody>
                    <a:bodyPr/>
                    <a:lstStyle/>
                    <a:p>
                      <a:r>
                        <a:rPr lang="en-US" b="0" dirty="0" smtClean="0"/>
                        <a:t>CK</a:t>
                      </a:r>
                      <a:endParaRPr lang="el-GR" b="0" dirty="0"/>
                    </a:p>
                  </a:txBody>
                  <a:tcPr/>
                </a:tc>
                <a:tc>
                  <a:txBody>
                    <a:bodyPr/>
                    <a:lstStyle/>
                    <a:p>
                      <a:r>
                        <a:rPr lang="en-US" b="0" dirty="0" smtClean="0"/>
                        <a:t>2713 U/L</a:t>
                      </a:r>
                      <a:endParaRPr lang="el-GR" b="0" dirty="0"/>
                    </a:p>
                  </a:txBody>
                  <a:tcPr/>
                </a:tc>
              </a:tr>
              <a:tr h="370840">
                <a:tc>
                  <a:txBody>
                    <a:bodyPr/>
                    <a:lstStyle/>
                    <a:p>
                      <a:r>
                        <a:rPr lang="en-US" dirty="0" smtClean="0"/>
                        <a:t>TRG</a:t>
                      </a:r>
                      <a:endParaRPr lang="el-GR" dirty="0"/>
                    </a:p>
                  </a:txBody>
                  <a:tcPr/>
                </a:tc>
                <a:tc>
                  <a:txBody>
                    <a:bodyPr/>
                    <a:lstStyle/>
                    <a:p>
                      <a:r>
                        <a:rPr lang="en-US" dirty="0" smtClean="0"/>
                        <a:t>190 mg/</a:t>
                      </a:r>
                      <a:r>
                        <a:rPr lang="en-US" dirty="0" err="1" smtClean="0"/>
                        <a:t>dL</a:t>
                      </a:r>
                      <a:endParaRPr lang="el-GR" dirty="0"/>
                    </a:p>
                  </a:txBody>
                  <a:tcPr/>
                </a:tc>
              </a:tr>
              <a:tr h="370840">
                <a:tc>
                  <a:txBody>
                    <a:bodyPr/>
                    <a:lstStyle/>
                    <a:p>
                      <a:r>
                        <a:rPr lang="en-US" dirty="0" smtClean="0"/>
                        <a:t>TCHOL</a:t>
                      </a:r>
                      <a:endParaRPr lang="el-GR" dirty="0"/>
                    </a:p>
                  </a:txBody>
                  <a:tcPr/>
                </a:tc>
                <a:tc>
                  <a:txBody>
                    <a:bodyPr/>
                    <a:lstStyle/>
                    <a:p>
                      <a:r>
                        <a:rPr lang="en-US" dirty="0" smtClean="0"/>
                        <a:t>203 mg/</a:t>
                      </a:r>
                      <a:r>
                        <a:rPr lang="en-US" dirty="0" err="1" smtClean="0"/>
                        <a:t>dL</a:t>
                      </a:r>
                      <a:endParaRPr lang="el-GR" dirty="0"/>
                    </a:p>
                  </a:txBody>
                  <a:tcPr/>
                </a:tc>
              </a:tr>
              <a:tr h="370840">
                <a:tc>
                  <a:txBody>
                    <a:bodyPr/>
                    <a:lstStyle/>
                    <a:p>
                      <a:r>
                        <a:rPr lang="en-US" dirty="0" smtClean="0"/>
                        <a:t>HDL</a:t>
                      </a:r>
                      <a:endParaRPr lang="el-GR" dirty="0"/>
                    </a:p>
                  </a:txBody>
                  <a:tcPr/>
                </a:tc>
                <a:tc>
                  <a:txBody>
                    <a:bodyPr/>
                    <a:lstStyle/>
                    <a:p>
                      <a:r>
                        <a:rPr lang="en-US" dirty="0" smtClean="0"/>
                        <a:t>52 mg/</a:t>
                      </a:r>
                      <a:r>
                        <a:rPr lang="en-US" dirty="0" err="1" smtClean="0"/>
                        <a:t>dL</a:t>
                      </a:r>
                      <a:endParaRPr lang="el-GR" dirty="0"/>
                    </a:p>
                  </a:txBody>
                  <a:tcPr/>
                </a:tc>
              </a:tr>
              <a:tr h="370840">
                <a:tc>
                  <a:txBody>
                    <a:bodyPr/>
                    <a:lstStyle/>
                    <a:p>
                      <a:r>
                        <a:rPr lang="en-US" dirty="0" smtClean="0"/>
                        <a:t>LDL</a:t>
                      </a:r>
                      <a:endParaRPr lang="el-GR" dirty="0"/>
                    </a:p>
                  </a:txBody>
                  <a:tcPr/>
                </a:tc>
                <a:tc>
                  <a:txBody>
                    <a:bodyPr/>
                    <a:lstStyle/>
                    <a:p>
                      <a:r>
                        <a:rPr lang="en-US" dirty="0" smtClean="0"/>
                        <a:t>113 mg/</a:t>
                      </a:r>
                      <a:r>
                        <a:rPr lang="en-US" dirty="0" err="1" smtClean="0"/>
                        <a:t>dL</a:t>
                      </a:r>
                      <a:endParaRPr lang="el-GR"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857256"/>
          </a:xfrm>
        </p:spPr>
        <p:txBody>
          <a:bodyPr/>
          <a:lstStyle/>
          <a:p>
            <a:pPr algn="ctr"/>
            <a:r>
              <a:rPr lang="el-GR" dirty="0" smtClean="0"/>
              <a:t>Εργαστηριακός Έλεγχος 1</a:t>
            </a:r>
            <a:endParaRPr lang="el-GR" dirty="0"/>
          </a:p>
        </p:txBody>
      </p:sp>
      <p:graphicFrame>
        <p:nvGraphicFramePr>
          <p:cNvPr id="4" name="3 - Θέση περιεχομένου"/>
          <p:cNvGraphicFramePr>
            <a:graphicFrameLocks noGrp="1"/>
          </p:cNvGraphicFramePr>
          <p:nvPr>
            <p:ph idx="1"/>
          </p:nvPr>
        </p:nvGraphicFramePr>
        <p:xfrm>
          <a:off x="500034" y="1000108"/>
          <a:ext cx="8229600" cy="55626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dirty="0" smtClean="0"/>
                        <a:t>Εργαστηριακά</a:t>
                      </a:r>
                      <a:endParaRPr lang="el-GR" dirty="0"/>
                    </a:p>
                  </a:txBody>
                  <a:tcPr/>
                </a:tc>
                <a:tc>
                  <a:txBody>
                    <a:bodyPr/>
                    <a:lstStyle/>
                    <a:p>
                      <a:r>
                        <a:rPr lang="el-GR" dirty="0" smtClean="0"/>
                        <a:t>Αποτελέσματα</a:t>
                      </a:r>
                      <a:endParaRPr lang="el-GR" dirty="0"/>
                    </a:p>
                  </a:txBody>
                  <a:tcPr/>
                </a:tc>
              </a:tr>
              <a:tr h="370840">
                <a:tc>
                  <a:txBody>
                    <a:bodyPr/>
                    <a:lstStyle/>
                    <a:p>
                      <a:r>
                        <a:rPr kumimoji="0" lang="el-GR" sz="1800" kern="1200" dirty="0" err="1" smtClean="0">
                          <a:solidFill>
                            <a:schemeClr val="dk1"/>
                          </a:solidFill>
                          <a:latin typeface="+mn-lt"/>
                          <a:ea typeface="+mn-ea"/>
                          <a:cs typeface="+mn-cs"/>
                        </a:rPr>
                        <a:t>Na</a:t>
                      </a:r>
                      <a:r>
                        <a:rPr kumimoji="0" lang="el-GR" sz="1800" kern="1200" baseline="30000" dirty="0" smtClean="0">
                          <a:solidFill>
                            <a:schemeClr val="dk1"/>
                          </a:solidFill>
                          <a:latin typeface="+mn-lt"/>
                          <a:ea typeface="+mn-ea"/>
                          <a:cs typeface="+mn-cs"/>
                        </a:rPr>
                        <a:t>+</a:t>
                      </a:r>
                      <a:endParaRPr kumimoji="0" lang="el-GR" sz="1800" kern="1200" dirty="0">
                        <a:solidFill>
                          <a:schemeClr val="dk1"/>
                        </a:solidFill>
                        <a:latin typeface="+mn-lt"/>
                        <a:ea typeface="+mn-ea"/>
                        <a:cs typeface="+mn-cs"/>
                      </a:endParaRPr>
                    </a:p>
                  </a:txBody>
                  <a:tcPr/>
                </a:tc>
                <a:tc>
                  <a:txBody>
                    <a:bodyPr/>
                    <a:lstStyle/>
                    <a:p>
                      <a:r>
                        <a:rPr lang="el-GR" dirty="0" smtClean="0"/>
                        <a:t>137 </a:t>
                      </a:r>
                      <a:r>
                        <a:rPr lang="en-US" dirty="0" err="1" smtClean="0"/>
                        <a:t>mmol</a:t>
                      </a:r>
                      <a:r>
                        <a:rPr lang="en-US" baseline="0" dirty="0" smtClean="0"/>
                        <a:t>/L</a:t>
                      </a:r>
                    </a:p>
                  </a:txBody>
                  <a:tcPr/>
                </a:tc>
              </a:tr>
              <a:tr h="370840">
                <a:tc>
                  <a:txBody>
                    <a:bodyPr/>
                    <a:lstStyle/>
                    <a:p>
                      <a:r>
                        <a:rPr kumimoji="0" lang="en-US" sz="1800" b="0" kern="1200" dirty="0" smtClean="0">
                          <a:solidFill>
                            <a:schemeClr val="dk1"/>
                          </a:solidFill>
                          <a:latin typeface="+mn-lt"/>
                          <a:ea typeface="+mn-ea"/>
                          <a:cs typeface="+mn-cs"/>
                        </a:rPr>
                        <a:t>K</a:t>
                      </a:r>
                      <a:r>
                        <a:rPr kumimoji="0" lang="en-US" sz="1800" b="0" kern="1200" baseline="30000" dirty="0" smtClean="0">
                          <a:solidFill>
                            <a:schemeClr val="dk1"/>
                          </a:solidFill>
                          <a:latin typeface="+mn-lt"/>
                          <a:ea typeface="+mn-ea"/>
                          <a:cs typeface="+mn-cs"/>
                        </a:rPr>
                        <a:t>+</a:t>
                      </a:r>
                      <a:endParaRPr kumimoji="0" lang="el-GR" sz="1800" b="0" kern="1200" dirty="0">
                        <a:solidFill>
                          <a:schemeClr val="dk1"/>
                        </a:solidFill>
                        <a:latin typeface="+mn-lt"/>
                        <a:ea typeface="+mn-ea"/>
                        <a:cs typeface="+mn-cs"/>
                      </a:endParaRPr>
                    </a:p>
                  </a:txBody>
                  <a:tcPr/>
                </a:tc>
                <a:tc>
                  <a:txBody>
                    <a:bodyPr/>
                    <a:lstStyle/>
                    <a:p>
                      <a:r>
                        <a:rPr lang="en-US" dirty="0" smtClean="0"/>
                        <a:t>4,2 </a:t>
                      </a:r>
                      <a:r>
                        <a:rPr lang="en-US" dirty="0" err="1" smtClean="0"/>
                        <a:t>mmol</a:t>
                      </a:r>
                      <a:r>
                        <a:rPr lang="en-US" dirty="0" smtClean="0"/>
                        <a:t>/l</a:t>
                      </a:r>
                      <a:endParaRPr lang="el-GR" dirty="0"/>
                    </a:p>
                  </a:txBody>
                  <a:tcPr/>
                </a:tc>
              </a:tr>
              <a:tr h="370840">
                <a:tc>
                  <a:txBody>
                    <a:bodyPr/>
                    <a:lstStyle/>
                    <a:p>
                      <a:r>
                        <a:rPr kumimoji="0" lang="en-US" sz="1800" b="0" kern="1200" dirty="0" err="1" smtClean="0">
                          <a:solidFill>
                            <a:schemeClr val="dk1"/>
                          </a:solidFill>
                          <a:latin typeface="+mn-lt"/>
                          <a:ea typeface="+mn-ea"/>
                          <a:cs typeface="+mn-cs"/>
                        </a:rPr>
                        <a:t>Cl</a:t>
                      </a:r>
                      <a:r>
                        <a:rPr kumimoji="0" lang="en-US" sz="1800" b="0" kern="1200" baseline="30000" dirty="0" smtClean="0">
                          <a:solidFill>
                            <a:schemeClr val="dk1"/>
                          </a:solidFill>
                          <a:latin typeface="+mn-lt"/>
                          <a:ea typeface="+mn-ea"/>
                          <a:cs typeface="+mn-cs"/>
                        </a:rPr>
                        <a:t>-</a:t>
                      </a:r>
                      <a:endParaRPr kumimoji="0" lang="el-GR" sz="1800" b="0" kern="1200" dirty="0">
                        <a:solidFill>
                          <a:schemeClr val="dk1"/>
                        </a:solidFill>
                        <a:latin typeface="+mn-lt"/>
                        <a:ea typeface="+mn-ea"/>
                        <a:cs typeface="+mn-cs"/>
                      </a:endParaRPr>
                    </a:p>
                  </a:txBody>
                  <a:tcPr/>
                </a:tc>
                <a:tc>
                  <a:txBody>
                    <a:bodyPr/>
                    <a:lstStyle/>
                    <a:p>
                      <a:r>
                        <a:rPr lang="en-US" dirty="0" smtClean="0"/>
                        <a:t>101 </a:t>
                      </a:r>
                      <a:r>
                        <a:rPr lang="en-US" dirty="0" err="1" smtClean="0"/>
                        <a:t>mmol</a:t>
                      </a:r>
                      <a:r>
                        <a:rPr lang="en-US" dirty="0" smtClean="0"/>
                        <a:t>/L</a:t>
                      </a:r>
                      <a:endParaRPr lang="el-GR" dirty="0"/>
                    </a:p>
                  </a:txBody>
                  <a:tcPr/>
                </a:tc>
              </a:tr>
              <a:tr h="370840">
                <a:tc>
                  <a:txBody>
                    <a:bodyPr/>
                    <a:lstStyle/>
                    <a:p>
                      <a:r>
                        <a:rPr kumimoji="0" lang="en-US" sz="1800" b="0" kern="1200" dirty="0" smtClean="0">
                          <a:solidFill>
                            <a:schemeClr val="dk1"/>
                          </a:solidFill>
                          <a:latin typeface="+mn-lt"/>
                          <a:ea typeface="+mn-ea"/>
                          <a:cs typeface="+mn-cs"/>
                        </a:rPr>
                        <a:t>CO</a:t>
                      </a:r>
                      <a:r>
                        <a:rPr kumimoji="0" lang="en-US" sz="1800" b="0" kern="1200" baseline="-25000" dirty="0" smtClean="0">
                          <a:solidFill>
                            <a:schemeClr val="dk1"/>
                          </a:solidFill>
                          <a:latin typeface="+mn-lt"/>
                          <a:ea typeface="+mn-ea"/>
                          <a:cs typeface="+mn-cs"/>
                        </a:rPr>
                        <a:t>2</a:t>
                      </a:r>
                      <a:endParaRPr kumimoji="0" lang="el-GR" sz="1800" b="0" kern="1200" dirty="0">
                        <a:solidFill>
                          <a:schemeClr val="dk1"/>
                        </a:solidFill>
                        <a:latin typeface="+mn-lt"/>
                        <a:ea typeface="+mn-ea"/>
                        <a:cs typeface="+mn-cs"/>
                      </a:endParaRPr>
                    </a:p>
                  </a:txBody>
                  <a:tcPr/>
                </a:tc>
                <a:tc>
                  <a:txBody>
                    <a:bodyPr/>
                    <a:lstStyle/>
                    <a:p>
                      <a:r>
                        <a:rPr lang="en-US" dirty="0" smtClean="0"/>
                        <a:t>22,3 </a:t>
                      </a:r>
                      <a:r>
                        <a:rPr lang="en-US" dirty="0" err="1" smtClean="0"/>
                        <a:t>mmol</a:t>
                      </a:r>
                      <a:r>
                        <a:rPr lang="en-US" dirty="0" smtClean="0"/>
                        <a:t>/L</a:t>
                      </a:r>
                      <a:endParaRPr lang="el-GR" dirty="0"/>
                    </a:p>
                  </a:txBody>
                  <a:tcPr/>
                </a:tc>
              </a:tr>
              <a:tr h="370840">
                <a:tc>
                  <a:txBody>
                    <a:bodyPr/>
                    <a:lstStyle/>
                    <a:p>
                      <a:r>
                        <a:rPr lang="en-US" dirty="0" smtClean="0"/>
                        <a:t>BUN</a:t>
                      </a:r>
                      <a:endParaRPr lang="el-GR" dirty="0"/>
                    </a:p>
                  </a:txBody>
                  <a:tcPr/>
                </a:tc>
                <a:tc>
                  <a:txBody>
                    <a:bodyPr/>
                    <a:lstStyle/>
                    <a:p>
                      <a:r>
                        <a:rPr lang="en-US" dirty="0" smtClean="0"/>
                        <a:t>28 mg/</a:t>
                      </a:r>
                      <a:r>
                        <a:rPr lang="en-US" dirty="0" err="1" smtClean="0"/>
                        <a:t>dL</a:t>
                      </a:r>
                      <a:endParaRPr lang="el-GR" dirty="0"/>
                    </a:p>
                  </a:txBody>
                  <a:tcPr/>
                </a:tc>
              </a:tr>
              <a:tr h="370840">
                <a:tc>
                  <a:txBody>
                    <a:bodyPr/>
                    <a:lstStyle/>
                    <a:p>
                      <a:r>
                        <a:rPr lang="en-US" b="1" dirty="0" smtClean="0"/>
                        <a:t>Cr</a:t>
                      </a:r>
                      <a:endParaRPr lang="el-GR" b="1" dirty="0"/>
                    </a:p>
                  </a:txBody>
                  <a:tcPr/>
                </a:tc>
                <a:tc>
                  <a:txBody>
                    <a:bodyPr/>
                    <a:lstStyle/>
                    <a:p>
                      <a:r>
                        <a:rPr lang="en-US" b="1" dirty="0" smtClean="0"/>
                        <a:t>3,04 mg/</a:t>
                      </a:r>
                      <a:r>
                        <a:rPr lang="en-US" b="1" dirty="0" err="1" smtClean="0"/>
                        <a:t>dL</a:t>
                      </a:r>
                      <a:endParaRPr lang="el-GR" b="1" dirty="0"/>
                    </a:p>
                  </a:txBody>
                  <a:tcPr/>
                </a:tc>
              </a:tr>
              <a:tr h="370840">
                <a:tc>
                  <a:txBody>
                    <a:bodyPr/>
                    <a:lstStyle/>
                    <a:p>
                      <a:r>
                        <a:rPr lang="en-US" dirty="0" smtClean="0"/>
                        <a:t>ALP</a:t>
                      </a:r>
                      <a:endParaRPr lang="el-GR" dirty="0"/>
                    </a:p>
                  </a:txBody>
                  <a:tcPr/>
                </a:tc>
                <a:tc>
                  <a:txBody>
                    <a:bodyPr/>
                    <a:lstStyle/>
                    <a:p>
                      <a:r>
                        <a:rPr lang="en-US" dirty="0" smtClean="0"/>
                        <a:t>49 U/L</a:t>
                      </a:r>
                      <a:endParaRPr lang="el-GR" dirty="0"/>
                    </a:p>
                  </a:txBody>
                  <a:tcPr/>
                </a:tc>
              </a:tr>
              <a:tr h="370840">
                <a:tc>
                  <a:txBody>
                    <a:bodyPr/>
                    <a:lstStyle/>
                    <a:p>
                      <a:r>
                        <a:rPr lang="en-US" dirty="0" smtClean="0"/>
                        <a:t>AST</a:t>
                      </a:r>
                      <a:endParaRPr lang="el-GR" dirty="0"/>
                    </a:p>
                  </a:txBody>
                  <a:tcPr/>
                </a:tc>
                <a:tc>
                  <a:txBody>
                    <a:bodyPr/>
                    <a:lstStyle/>
                    <a:p>
                      <a:r>
                        <a:rPr lang="en-US" dirty="0" smtClean="0"/>
                        <a:t>90 U/L</a:t>
                      </a:r>
                      <a:endParaRPr lang="el-GR" dirty="0"/>
                    </a:p>
                  </a:txBody>
                  <a:tcPr/>
                </a:tc>
              </a:tr>
              <a:tr h="370840">
                <a:tc>
                  <a:txBody>
                    <a:bodyPr/>
                    <a:lstStyle/>
                    <a:p>
                      <a:r>
                        <a:rPr lang="en-US" dirty="0" smtClean="0"/>
                        <a:t>ALT</a:t>
                      </a:r>
                      <a:endParaRPr lang="el-GR" dirty="0"/>
                    </a:p>
                  </a:txBody>
                  <a:tcPr/>
                </a:tc>
                <a:tc>
                  <a:txBody>
                    <a:bodyPr/>
                    <a:lstStyle/>
                    <a:p>
                      <a:r>
                        <a:rPr lang="en-US" dirty="0" smtClean="0"/>
                        <a:t>46 U/L</a:t>
                      </a:r>
                      <a:endParaRPr lang="el-GR" dirty="0"/>
                    </a:p>
                  </a:txBody>
                  <a:tcPr/>
                </a:tc>
              </a:tr>
              <a:tr h="370840">
                <a:tc>
                  <a:txBody>
                    <a:bodyPr/>
                    <a:lstStyle/>
                    <a:p>
                      <a:r>
                        <a:rPr lang="en-US" b="1" dirty="0" smtClean="0"/>
                        <a:t>CK</a:t>
                      </a:r>
                      <a:endParaRPr lang="el-GR" b="1" dirty="0"/>
                    </a:p>
                  </a:txBody>
                  <a:tcPr/>
                </a:tc>
                <a:tc>
                  <a:txBody>
                    <a:bodyPr/>
                    <a:lstStyle/>
                    <a:p>
                      <a:r>
                        <a:rPr lang="en-US" b="1" dirty="0" smtClean="0"/>
                        <a:t>2713 U/L</a:t>
                      </a:r>
                      <a:endParaRPr lang="el-GR" b="1" dirty="0"/>
                    </a:p>
                  </a:txBody>
                  <a:tcPr/>
                </a:tc>
              </a:tr>
              <a:tr h="370840">
                <a:tc>
                  <a:txBody>
                    <a:bodyPr/>
                    <a:lstStyle/>
                    <a:p>
                      <a:r>
                        <a:rPr lang="en-US" dirty="0" smtClean="0"/>
                        <a:t>TRG</a:t>
                      </a:r>
                      <a:endParaRPr lang="el-GR" dirty="0"/>
                    </a:p>
                  </a:txBody>
                  <a:tcPr/>
                </a:tc>
                <a:tc>
                  <a:txBody>
                    <a:bodyPr/>
                    <a:lstStyle/>
                    <a:p>
                      <a:r>
                        <a:rPr lang="en-US" dirty="0" smtClean="0"/>
                        <a:t>190 mg/</a:t>
                      </a:r>
                      <a:r>
                        <a:rPr lang="en-US" dirty="0" err="1" smtClean="0"/>
                        <a:t>dL</a:t>
                      </a:r>
                      <a:endParaRPr lang="el-GR" dirty="0"/>
                    </a:p>
                  </a:txBody>
                  <a:tcPr/>
                </a:tc>
              </a:tr>
              <a:tr h="370840">
                <a:tc>
                  <a:txBody>
                    <a:bodyPr/>
                    <a:lstStyle/>
                    <a:p>
                      <a:r>
                        <a:rPr lang="en-US" dirty="0" smtClean="0"/>
                        <a:t>TCHOL</a:t>
                      </a:r>
                      <a:endParaRPr lang="el-GR" dirty="0"/>
                    </a:p>
                  </a:txBody>
                  <a:tcPr/>
                </a:tc>
                <a:tc>
                  <a:txBody>
                    <a:bodyPr/>
                    <a:lstStyle/>
                    <a:p>
                      <a:r>
                        <a:rPr lang="en-US" dirty="0" smtClean="0"/>
                        <a:t>203 mg/</a:t>
                      </a:r>
                      <a:r>
                        <a:rPr lang="en-US" dirty="0" err="1" smtClean="0"/>
                        <a:t>dL</a:t>
                      </a:r>
                      <a:endParaRPr lang="el-GR" dirty="0"/>
                    </a:p>
                  </a:txBody>
                  <a:tcPr/>
                </a:tc>
              </a:tr>
              <a:tr h="370840">
                <a:tc>
                  <a:txBody>
                    <a:bodyPr/>
                    <a:lstStyle/>
                    <a:p>
                      <a:r>
                        <a:rPr lang="en-US" dirty="0" smtClean="0"/>
                        <a:t>HDL</a:t>
                      </a:r>
                      <a:endParaRPr lang="el-GR" dirty="0"/>
                    </a:p>
                  </a:txBody>
                  <a:tcPr/>
                </a:tc>
                <a:tc>
                  <a:txBody>
                    <a:bodyPr/>
                    <a:lstStyle/>
                    <a:p>
                      <a:r>
                        <a:rPr lang="en-US" dirty="0" smtClean="0"/>
                        <a:t>52 mg/</a:t>
                      </a:r>
                      <a:r>
                        <a:rPr lang="en-US" dirty="0" err="1" smtClean="0"/>
                        <a:t>dL</a:t>
                      </a:r>
                      <a:endParaRPr lang="el-GR" dirty="0"/>
                    </a:p>
                  </a:txBody>
                  <a:tcPr/>
                </a:tc>
              </a:tr>
              <a:tr h="370840">
                <a:tc>
                  <a:txBody>
                    <a:bodyPr/>
                    <a:lstStyle/>
                    <a:p>
                      <a:r>
                        <a:rPr lang="en-US" dirty="0" smtClean="0"/>
                        <a:t>LDL</a:t>
                      </a:r>
                      <a:endParaRPr lang="el-GR" dirty="0"/>
                    </a:p>
                  </a:txBody>
                  <a:tcPr/>
                </a:tc>
                <a:tc>
                  <a:txBody>
                    <a:bodyPr/>
                    <a:lstStyle/>
                    <a:p>
                      <a:r>
                        <a:rPr lang="en-US" dirty="0" smtClean="0"/>
                        <a:t>113 mg/</a:t>
                      </a:r>
                      <a:r>
                        <a:rPr lang="en-US" dirty="0" err="1" smtClean="0"/>
                        <a:t>dL</a:t>
                      </a:r>
                      <a:endParaRPr lang="el-GR"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Τι κάνουμε?</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Επείγουσα εκτίμηση</a:t>
            </a:r>
            <a:endParaRPr lang="el-GR" dirty="0"/>
          </a:p>
        </p:txBody>
      </p:sp>
      <p:sp>
        <p:nvSpPr>
          <p:cNvPr id="3" name="2 - Θέση περιεχομένου"/>
          <p:cNvSpPr>
            <a:spLocks noGrp="1"/>
          </p:cNvSpPr>
          <p:nvPr>
            <p:ph idx="1"/>
          </p:nvPr>
        </p:nvSpPr>
        <p:spPr/>
        <p:txBody>
          <a:bodyPr/>
          <a:lstStyle/>
          <a:p>
            <a:r>
              <a:rPr lang="el-GR" dirty="0" smtClean="0"/>
              <a:t>11 ημέρες μετά την επίσκεψη</a:t>
            </a:r>
          </a:p>
          <a:p>
            <a:r>
              <a:rPr lang="el-GR" dirty="0" err="1" smtClean="0"/>
              <a:t>Επιδείνουσα</a:t>
            </a:r>
            <a:r>
              <a:rPr lang="el-GR" dirty="0" smtClean="0"/>
              <a:t> κόπωση, δύσπνοια, επιδείνωση οιδήματος προσώπου, πρόσληψη ΣΒ, βήχα (</a:t>
            </a:r>
            <a:r>
              <a:rPr lang="el-GR" dirty="0" err="1" smtClean="0"/>
              <a:t>λευκωπή</a:t>
            </a:r>
            <a:r>
              <a:rPr lang="el-GR" dirty="0" smtClean="0"/>
              <a:t> απόχρεμψη), λαρυγγίτιδα</a:t>
            </a:r>
          </a:p>
          <a:p>
            <a:r>
              <a:rPr lang="el-GR" dirty="0" smtClean="0"/>
              <a:t>ΔΕΝ αναφέρονται θωρακικό άλγος ή αρθραλγίες</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Παρούσα Νόσος (Ι)</a:t>
            </a:r>
            <a:endParaRPr lang="el-GR" dirty="0"/>
          </a:p>
        </p:txBody>
      </p:sp>
      <p:sp>
        <p:nvSpPr>
          <p:cNvPr id="3" name="2 - Θέση περιεχομένου"/>
          <p:cNvSpPr>
            <a:spLocks noGrp="1"/>
          </p:cNvSpPr>
          <p:nvPr>
            <p:ph idx="1"/>
          </p:nvPr>
        </p:nvSpPr>
        <p:spPr>
          <a:xfrm>
            <a:off x="457200" y="2996952"/>
            <a:ext cx="8229600" cy="3457856"/>
          </a:xfrm>
        </p:spPr>
        <p:txBody>
          <a:bodyPr/>
          <a:lstStyle/>
          <a:p>
            <a:r>
              <a:rPr lang="el-GR" dirty="0" smtClean="0"/>
              <a:t>Κύρια αίτια προσέλευσης</a:t>
            </a:r>
          </a:p>
          <a:p>
            <a:pPr>
              <a:buNone/>
            </a:pPr>
            <a:r>
              <a:rPr lang="el-GR" dirty="0" smtClean="0"/>
              <a:t>       </a:t>
            </a:r>
            <a:r>
              <a:rPr lang="el-GR" dirty="0" err="1" smtClean="0"/>
              <a:t>Φαρυγγαλγία</a:t>
            </a:r>
            <a:r>
              <a:rPr lang="el-GR" dirty="0" smtClean="0"/>
              <a:t> και κόπωση</a:t>
            </a:r>
          </a:p>
          <a:p>
            <a:endParaRPr lang="el-GR" dirty="0" smtClean="0"/>
          </a:p>
          <a:p>
            <a:pPr>
              <a:buNone/>
            </a:pPr>
            <a:endParaRPr lang="el-GR" dirty="0" smtClean="0"/>
          </a:p>
          <a:p>
            <a:pPr>
              <a:buFont typeface="Wingdings" pitchFamily="2" charset="2"/>
              <a:buChar char="Ø"/>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804052"/>
          </a:xfrm>
        </p:spPr>
        <p:txBody>
          <a:bodyPr>
            <a:normAutofit/>
          </a:bodyPr>
          <a:lstStyle/>
          <a:p>
            <a:pPr algn="ctr"/>
            <a:r>
              <a:rPr lang="el-GR" dirty="0" smtClean="0"/>
              <a:t>Επείγουσα εκτίμηση (ΙΙ)</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0" y="1643050"/>
            <a:ext cx="4429124" cy="439990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714876" y="1643050"/>
            <a:ext cx="4214842" cy="4420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857256"/>
          </a:xfrm>
        </p:spPr>
        <p:txBody>
          <a:bodyPr/>
          <a:lstStyle/>
          <a:p>
            <a:pPr algn="ctr"/>
            <a:r>
              <a:rPr lang="el-GR" dirty="0" smtClean="0"/>
              <a:t>Εργαστηριακός Έλεγχος 2</a:t>
            </a:r>
            <a:endParaRPr lang="el-GR" dirty="0"/>
          </a:p>
        </p:txBody>
      </p:sp>
      <p:graphicFrame>
        <p:nvGraphicFramePr>
          <p:cNvPr id="4" name="3 - Θέση περιεχομένου"/>
          <p:cNvGraphicFramePr>
            <a:graphicFrameLocks noGrp="1"/>
          </p:cNvGraphicFramePr>
          <p:nvPr>
            <p:ph idx="1"/>
          </p:nvPr>
        </p:nvGraphicFramePr>
        <p:xfrm>
          <a:off x="500034" y="1052743"/>
          <a:ext cx="8229600" cy="5782714"/>
        </p:xfrm>
        <a:graphic>
          <a:graphicData uri="http://schemas.openxmlformats.org/drawingml/2006/table">
            <a:tbl>
              <a:tblPr firstRow="1" bandRow="1">
                <a:tableStyleId>{5C22544A-7EE6-4342-B048-85BDC9FD1C3A}</a:tableStyleId>
              </a:tblPr>
              <a:tblGrid>
                <a:gridCol w="2071702"/>
                <a:gridCol w="3143272"/>
                <a:gridCol w="3014626"/>
              </a:tblGrid>
              <a:tr h="367331">
                <a:tc>
                  <a:txBody>
                    <a:bodyPr/>
                    <a:lstStyle/>
                    <a:p>
                      <a:pPr algn="ctr"/>
                      <a:r>
                        <a:rPr lang="el-GR" dirty="0" smtClean="0"/>
                        <a:t>Εργαστηριακά</a:t>
                      </a:r>
                      <a:endParaRPr lang="el-GR" dirty="0"/>
                    </a:p>
                  </a:txBody>
                  <a:tcPr/>
                </a:tc>
                <a:tc>
                  <a:txBody>
                    <a:bodyPr/>
                    <a:lstStyle/>
                    <a:p>
                      <a:pPr algn="ctr"/>
                      <a:r>
                        <a:rPr lang="el-GR" dirty="0" smtClean="0"/>
                        <a:t>Αποτελέσματα μετά την</a:t>
                      </a:r>
                      <a:r>
                        <a:rPr lang="el-GR" baseline="0" dirty="0" smtClean="0"/>
                        <a:t> 1</a:t>
                      </a:r>
                      <a:r>
                        <a:rPr lang="el-GR" baseline="30000" dirty="0" smtClean="0"/>
                        <a:t>η</a:t>
                      </a:r>
                      <a:r>
                        <a:rPr lang="el-GR" baseline="0" dirty="0" smtClean="0"/>
                        <a:t> εκτίμηση</a:t>
                      </a:r>
                      <a:endParaRPr lang="el-GR" dirty="0"/>
                    </a:p>
                  </a:txBody>
                  <a:tcPr/>
                </a:tc>
                <a:tc>
                  <a:txBody>
                    <a:bodyPr/>
                    <a:lstStyle/>
                    <a:p>
                      <a:pPr algn="ctr"/>
                      <a:r>
                        <a:rPr lang="el-GR" dirty="0" smtClean="0"/>
                        <a:t>Αποτελέσματα</a:t>
                      </a:r>
                      <a:r>
                        <a:rPr lang="el-GR" baseline="0" dirty="0" smtClean="0"/>
                        <a:t> 11 ημέρες αργότερα</a:t>
                      </a:r>
                      <a:endParaRPr lang="el-GR" dirty="0"/>
                    </a:p>
                  </a:txBody>
                  <a:tcPr/>
                </a:tc>
              </a:tr>
              <a:tr h="367331">
                <a:tc>
                  <a:txBody>
                    <a:bodyPr/>
                    <a:lstStyle/>
                    <a:p>
                      <a:r>
                        <a:rPr kumimoji="0" lang="el-GR" sz="1800" kern="1200" dirty="0" err="1" smtClean="0">
                          <a:solidFill>
                            <a:schemeClr val="dk1"/>
                          </a:solidFill>
                          <a:latin typeface="+mn-lt"/>
                          <a:ea typeface="+mn-ea"/>
                          <a:cs typeface="+mn-cs"/>
                        </a:rPr>
                        <a:t>Na</a:t>
                      </a:r>
                      <a:r>
                        <a:rPr kumimoji="0" lang="el-GR" sz="1800" kern="1200" baseline="30000" dirty="0" smtClean="0">
                          <a:solidFill>
                            <a:schemeClr val="dk1"/>
                          </a:solidFill>
                          <a:latin typeface="+mn-lt"/>
                          <a:ea typeface="+mn-ea"/>
                          <a:cs typeface="+mn-cs"/>
                        </a:rPr>
                        <a:t>+</a:t>
                      </a:r>
                      <a:endParaRPr kumimoji="0" lang="el-GR" sz="1800" kern="1200" dirty="0">
                        <a:solidFill>
                          <a:schemeClr val="dk1"/>
                        </a:solidFill>
                        <a:latin typeface="+mn-lt"/>
                        <a:ea typeface="+mn-ea"/>
                        <a:cs typeface="+mn-cs"/>
                      </a:endParaRPr>
                    </a:p>
                  </a:txBody>
                  <a:tcPr/>
                </a:tc>
                <a:tc>
                  <a:txBody>
                    <a:bodyPr/>
                    <a:lstStyle/>
                    <a:p>
                      <a:r>
                        <a:rPr lang="el-GR" dirty="0" smtClean="0"/>
                        <a:t>137 </a:t>
                      </a:r>
                      <a:r>
                        <a:rPr lang="en-US" dirty="0" err="1" smtClean="0"/>
                        <a:t>mmol</a:t>
                      </a:r>
                      <a:r>
                        <a:rPr lang="en-US" baseline="0" dirty="0" smtClean="0"/>
                        <a:t>/L</a:t>
                      </a:r>
                    </a:p>
                  </a:txBody>
                  <a:tcPr/>
                </a:tc>
                <a:tc>
                  <a:txBody>
                    <a:bodyPr/>
                    <a:lstStyle/>
                    <a:p>
                      <a:r>
                        <a:rPr lang="el-GR" baseline="0" dirty="0" smtClean="0"/>
                        <a:t>134 </a:t>
                      </a:r>
                      <a:r>
                        <a:rPr lang="en-US" baseline="0" dirty="0" err="1" smtClean="0"/>
                        <a:t>mmol</a:t>
                      </a:r>
                      <a:r>
                        <a:rPr lang="en-US" baseline="0" dirty="0" smtClean="0"/>
                        <a:t>/L</a:t>
                      </a:r>
                    </a:p>
                  </a:txBody>
                  <a:tcPr/>
                </a:tc>
              </a:tr>
              <a:tr h="367331">
                <a:tc>
                  <a:txBody>
                    <a:bodyPr/>
                    <a:lstStyle/>
                    <a:p>
                      <a:r>
                        <a:rPr kumimoji="0" lang="en-US" sz="1800" b="0" kern="1200" dirty="0" smtClean="0">
                          <a:solidFill>
                            <a:schemeClr val="dk1"/>
                          </a:solidFill>
                          <a:latin typeface="+mn-lt"/>
                          <a:ea typeface="+mn-ea"/>
                          <a:cs typeface="+mn-cs"/>
                        </a:rPr>
                        <a:t>K</a:t>
                      </a:r>
                      <a:r>
                        <a:rPr kumimoji="0" lang="en-US" sz="1800" b="0" kern="1200" baseline="30000" dirty="0" smtClean="0">
                          <a:solidFill>
                            <a:schemeClr val="dk1"/>
                          </a:solidFill>
                          <a:latin typeface="+mn-lt"/>
                          <a:ea typeface="+mn-ea"/>
                          <a:cs typeface="+mn-cs"/>
                        </a:rPr>
                        <a:t>+</a:t>
                      </a:r>
                      <a:endParaRPr kumimoji="0" lang="el-GR" sz="1800" b="0" kern="1200" dirty="0">
                        <a:solidFill>
                          <a:schemeClr val="dk1"/>
                        </a:solidFill>
                        <a:latin typeface="+mn-lt"/>
                        <a:ea typeface="+mn-ea"/>
                        <a:cs typeface="+mn-cs"/>
                      </a:endParaRPr>
                    </a:p>
                  </a:txBody>
                  <a:tcPr/>
                </a:tc>
                <a:tc>
                  <a:txBody>
                    <a:bodyPr/>
                    <a:lstStyle/>
                    <a:p>
                      <a:r>
                        <a:rPr lang="en-US" dirty="0" smtClean="0"/>
                        <a:t>4,2 </a:t>
                      </a:r>
                      <a:r>
                        <a:rPr lang="en-US" dirty="0" err="1" smtClean="0"/>
                        <a:t>mmol</a:t>
                      </a:r>
                      <a:r>
                        <a:rPr lang="en-US" dirty="0" smtClean="0"/>
                        <a:t>/l</a:t>
                      </a:r>
                      <a:endParaRPr lang="el-GR" dirty="0"/>
                    </a:p>
                  </a:txBody>
                  <a:tcPr/>
                </a:tc>
                <a:tc>
                  <a:txBody>
                    <a:bodyPr/>
                    <a:lstStyle/>
                    <a:p>
                      <a:r>
                        <a:rPr lang="en-US" dirty="0" smtClean="0"/>
                        <a:t>4,2 </a:t>
                      </a:r>
                      <a:r>
                        <a:rPr lang="en-US" dirty="0" err="1" smtClean="0"/>
                        <a:t>mmol</a:t>
                      </a:r>
                      <a:r>
                        <a:rPr lang="en-US" dirty="0" smtClean="0"/>
                        <a:t>/L</a:t>
                      </a:r>
                      <a:endParaRPr lang="el-GR" dirty="0"/>
                    </a:p>
                  </a:txBody>
                  <a:tcPr/>
                </a:tc>
              </a:tr>
              <a:tr h="367331">
                <a:tc>
                  <a:txBody>
                    <a:bodyPr/>
                    <a:lstStyle/>
                    <a:p>
                      <a:r>
                        <a:rPr kumimoji="0" lang="en-US" sz="1800" b="0" kern="1200" dirty="0" err="1" smtClean="0">
                          <a:solidFill>
                            <a:schemeClr val="dk1"/>
                          </a:solidFill>
                          <a:latin typeface="+mn-lt"/>
                          <a:ea typeface="+mn-ea"/>
                          <a:cs typeface="+mn-cs"/>
                        </a:rPr>
                        <a:t>Cl</a:t>
                      </a:r>
                      <a:r>
                        <a:rPr kumimoji="0" lang="en-US" sz="1800" b="0" kern="1200" baseline="30000" dirty="0" smtClean="0">
                          <a:solidFill>
                            <a:schemeClr val="dk1"/>
                          </a:solidFill>
                          <a:latin typeface="+mn-lt"/>
                          <a:ea typeface="+mn-ea"/>
                          <a:cs typeface="+mn-cs"/>
                        </a:rPr>
                        <a:t>-</a:t>
                      </a:r>
                      <a:endParaRPr kumimoji="0" lang="el-GR" sz="1800" b="0" kern="1200" dirty="0">
                        <a:solidFill>
                          <a:schemeClr val="dk1"/>
                        </a:solidFill>
                        <a:latin typeface="+mn-lt"/>
                        <a:ea typeface="+mn-ea"/>
                        <a:cs typeface="+mn-cs"/>
                      </a:endParaRPr>
                    </a:p>
                  </a:txBody>
                  <a:tcPr/>
                </a:tc>
                <a:tc>
                  <a:txBody>
                    <a:bodyPr/>
                    <a:lstStyle/>
                    <a:p>
                      <a:r>
                        <a:rPr lang="en-US" dirty="0" smtClean="0"/>
                        <a:t>101 </a:t>
                      </a:r>
                      <a:r>
                        <a:rPr lang="en-US" dirty="0" err="1" smtClean="0"/>
                        <a:t>mmol</a:t>
                      </a:r>
                      <a:r>
                        <a:rPr lang="en-US" dirty="0" smtClean="0"/>
                        <a:t>/L</a:t>
                      </a:r>
                      <a:endParaRPr lang="el-GR" dirty="0"/>
                    </a:p>
                  </a:txBody>
                  <a:tcPr/>
                </a:tc>
                <a:tc>
                  <a:txBody>
                    <a:bodyPr/>
                    <a:lstStyle/>
                    <a:p>
                      <a:r>
                        <a:rPr lang="en-US" dirty="0" smtClean="0"/>
                        <a:t>96 </a:t>
                      </a:r>
                      <a:r>
                        <a:rPr lang="en-US" dirty="0" err="1" smtClean="0"/>
                        <a:t>mmol</a:t>
                      </a:r>
                      <a:r>
                        <a:rPr lang="en-US" dirty="0" smtClean="0"/>
                        <a:t>/L</a:t>
                      </a:r>
                      <a:endParaRPr lang="el-GR" dirty="0"/>
                    </a:p>
                  </a:txBody>
                  <a:tcPr/>
                </a:tc>
              </a:tr>
              <a:tr h="367331">
                <a:tc>
                  <a:txBody>
                    <a:bodyPr/>
                    <a:lstStyle/>
                    <a:p>
                      <a:r>
                        <a:rPr kumimoji="0" lang="en-US" sz="1800" b="0" kern="1200" dirty="0" smtClean="0">
                          <a:solidFill>
                            <a:schemeClr val="dk1"/>
                          </a:solidFill>
                          <a:latin typeface="+mn-lt"/>
                          <a:ea typeface="+mn-ea"/>
                          <a:cs typeface="+mn-cs"/>
                        </a:rPr>
                        <a:t>CO</a:t>
                      </a:r>
                      <a:r>
                        <a:rPr kumimoji="0" lang="en-US" sz="1800" b="0" kern="1200" baseline="-25000" dirty="0" smtClean="0">
                          <a:solidFill>
                            <a:schemeClr val="dk1"/>
                          </a:solidFill>
                          <a:latin typeface="+mn-lt"/>
                          <a:ea typeface="+mn-ea"/>
                          <a:cs typeface="+mn-cs"/>
                        </a:rPr>
                        <a:t>2</a:t>
                      </a:r>
                      <a:endParaRPr kumimoji="0" lang="el-GR" sz="1800" b="0" kern="1200" dirty="0">
                        <a:solidFill>
                          <a:schemeClr val="dk1"/>
                        </a:solidFill>
                        <a:latin typeface="+mn-lt"/>
                        <a:ea typeface="+mn-ea"/>
                        <a:cs typeface="+mn-cs"/>
                      </a:endParaRPr>
                    </a:p>
                  </a:txBody>
                  <a:tcPr/>
                </a:tc>
                <a:tc>
                  <a:txBody>
                    <a:bodyPr/>
                    <a:lstStyle/>
                    <a:p>
                      <a:r>
                        <a:rPr lang="en-US" dirty="0" smtClean="0"/>
                        <a:t>22,3 </a:t>
                      </a:r>
                      <a:r>
                        <a:rPr lang="en-US" dirty="0" err="1" smtClean="0"/>
                        <a:t>mmol</a:t>
                      </a:r>
                      <a:r>
                        <a:rPr lang="en-US" dirty="0" smtClean="0"/>
                        <a:t>/L</a:t>
                      </a:r>
                      <a:endParaRPr lang="el-GR" dirty="0"/>
                    </a:p>
                  </a:txBody>
                  <a:tcPr/>
                </a:tc>
                <a:tc>
                  <a:txBody>
                    <a:bodyPr/>
                    <a:lstStyle/>
                    <a:p>
                      <a:r>
                        <a:rPr lang="en-US" dirty="0" smtClean="0"/>
                        <a:t>24,6 </a:t>
                      </a:r>
                      <a:r>
                        <a:rPr lang="en-US" dirty="0" err="1" smtClean="0"/>
                        <a:t>mmol</a:t>
                      </a:r>
                      <a:r>
                        <a:rPr lang="en-US" dirty="0" smtClean="0"/>
                        <a:t>/L</a:t>
                      </a:r>
                      <a:endParaRPr lang="el-GR" dirty="0"/>
                    </a:p>
                  </a:txBody>
                  <a:tcPr/>
                </a:tc>
              </a:tr>
              <a:tr h="367331">
                <a:tc>
                  <a:txBody>
                    <a:bodyPr/>
                    <a:lstStyle/>
                    <a:p>
                      <a:r>
                        <a:rPr lang="en-US" dirty="0" smtClean="0"/>
                        <a:t>BUN</a:t>
                      </a:r>
                      <a:endParaRPr lang="el-GR" dirty="0"/>
                    </a:p>
                  </a:txBody>
                  <a:tcPr/>
                </a:tc>
                <a:tc>
                  <a:txBody>
                    <a:bodyPr/>
                    <a:lstStyle/>
                    <a:p>
                      <a:r>
                        <a:rPr lang="en-US" dirty="0" smtClean="0"/>
                        <a:t>28 mg/</a:t>
                      </a:r>
                      <a:r>
                        <a:rPr lang="en-US" dirty="0" err="1" smtClean="0"/>
                        <a:t>dL</a:t>
                      </a:r>
                      <a:endParaRPr lang="el-GR" dirty="0"/>
                    </a:p>
                  </a:txBody>
                  <a:tcPr/>
                </a:tc>
                <a:tc>
                  <a:txBody>
                    <a:bodyPr/>
                    <a:lstStyle/>
                    <a:p>
                      <a:r>
                        <a:rPr lang="en-US" dirty="0" smtClean="0"/>
                        <a:t>33 mg/</a:t>
                      </a:r>
                      <a:r>
                        <a:rPr lang="en-US" dirty="0" err="1" smtClean="0"/>
                        <a:t>dL</a:t>
                      </a:r>
                      <a:endParaRPr lang="el-GR" dirty="0"/>
                    </a:p>
                  </a:txBody>
                  <a:tcPr/>
                </a:tc>
              </a:tr>
              <a:tr h="367331">
                <a:tc>
                  <a:txBody>
                    <a:bodyPr/>
                    <a:lstStyle/>
                    <a:p>
                      <a:r>
                        <a:rPr lang="en-US" b="1" dirty="0" smtClean="0"/>
                        <a:t>Cr</a:t>
                      </a:r>
                      <a:endParaRPr lang="el-GR" b="1" dirty="0"/>
                    </a:p>
                  </a:txBody>
                  <a:tcPr/>
                </a:tc>
                <a:tc>
                  <a:txBody>
                    <a:bodyPr/>
                    <a:lstStyle/>
                    <a:p>
                      <a:r>
                        <a:rPr lang="en-US" b="1" dirty="0" smtClean="0"/>
                        <a:t>3,04 mg/</a:t>
                      </a:r>
                      <a:r>
                        <a:rPr lang="en-US" b="1" dirty="0" err="1" smtClean="0"/>
                        <a:t>dL</a:t>
                      </a:r>
                      <a:endParaRPr lang="el-GR" b="1" dirty="0"/>
                    </a:p>
                  </a:txBody>
                  <a:tcPr/>
                </a:tc>
                <a:tc>
                  <a:txBody>
                    <a:bodyPr/>
                    <a:lstStyle/>
                    <a:p>
                      <a:r>
                        <a:rPr lang="en-US" b="1" dirty="0" smtClean="0"/>
                        <a:t>3,08 mg/</a:t>
                      </a:r>
                      <a:r>
                        <a:rPr lang="en-US" b="1" dirty="0" err="1" smtClean="0"/>
                        <a:t>dL</a:t>
                      </a:r>
                      <a:endParaRPr lang="el-GR" b="1" dirty="0"/>
                    </a:p>
                  </a:txBody>
                  <a:tcPr/>
                </a:tc>
              </a:tr>
              <a:tr h="367331">
                <a:tc>
                  <a:txBody>
                    <a:bodyPr/>
                    <a:lstStyle/>
                    <a:p>
                      <a:r>
                        <a:rPr lang="en-US" dirty="0" smtClean="0"/>
                        <a:t>ALP</a:t>
                      </a:r>
                      <a:endParaRPr lang="el-GR" dirty="0"/>
                    </a:p>
                  </a:txBody>
                  <a:tcPr/>
                </a:tc>
                <a:tc>
                  <a:txBody>
                    <a:bodyPr/>
                    <a:lstStyle/>
                    <a:p>
                      <a:r>
                        <a:rPr lang="en-US" dirty="0" smtClean="0"/>
                        <a:t>49 U/L</a:t>
                      </a:r>
                      <a:endParaRPr lang="el-GR" dirty="0"/>
                    </a:p>
                  </a:txBody>
                  <a:tcPr/>
                </a:tc>
                <a:tc>
                  <a:txBody>
                    <a:bodyPr/>
                    <a:lstStyle/>
                    <a:p>
                      <a:r>
                        <a:rPr lang="en-US" dirty="0" smtClean="0"/>
                        <a:t>43 U/L</a:t>
                      </a:r>
                      <a:endParaRPr lang="el-GR" dirty="0"/>
                    </a:p>
                  </a:txBody>
                  <a:tcPr/>
                </a:tc>
              </a:tr>
              <a:tr h="367331">
                <a:tc>
                  <a:txBody>
                    <a:bodyPr/>
                    <a:lstStyle/>
                    <a:p>
                      <a:r>
                        <a:rPr lang="en-US" dirty="0" smtClean="0"/>
                        <a:t>AST</a:t>
                      </a:r>
                      <a:endParaRPr lang="el-GR" dirty="0"/>
                    </a:p>
                  </a:txBody>
                  <a:tcPr/>
                </a:tc>
                <a:tc>
                  <a:txBody>
                    <a:bodyPr/>
                    <a:lstStyle/>
                    <a:p>
                      <a:r>
                        <a:rPr lang="en-US" dirty="0" smtClean="0"/>
                        <a:t>90 U/L</a:t>
                      </a:r>
                      <a:endParaRPr lang="el-GR" dirty="0"/>
                    </a:p>
                  </a:txBody>
                  <a:tcPr/>
                </a:tc>
                <a:tc>
                  <a:txBody>
                    <a:bodyPr/>
                    <a:lstStyle/>
                    <a:p>
                      <a:r>
                        <a:rPr lang="en-US" dirty="0" smtClean="0"/>
                        <a:t>163 U/L</a:t>
                      </a:r>
                      <a:endParaRPr lang="el-GR" dirty="0"/>
                    </a:p>
                  </a:txBody>
                  <a:tcPr/>
                </a:tc>
              </a:tr>
              <a:tr h="367331">
                <a:tc>
                  <a:txBody>
                    <a:bodyPr/>
                    <a:lstStyle/>
                    <a:p>
                      <a:r>
                        <a:rPr lang="en-US" dirty="0" smtClean="0"/>
                        <a:t>ALT</a:t>
                      </a:r>
                      <a:endParaRPr lang="el-GR" dirty="0"/>
                    </a:p>
                  </a:txBody>
                  <a:tcPr/>
                </a:tc>
                <a:tc>
                  <a:txBody>
                    <a:bodyPr/>
                    <a:lstStyle/>
                    <a:p>
                      <a:r>
                        <a:rPr lang="en-US" dirty="0" smtClean="0"/>
                        <a:t>46 U/L</a:t>
                      </a:r>
                      <a:endParaRPr lang="el-GR" dirty="0"/>
                    </a:p>
                  </a:txBody>
                  <a:tcPr/>
                </a:tc>
                <a:tc>
                  <a:txBody>
                    <a:bodyPr/>
                    <a:lstStyle/>
                    <a:p>
                      <a:r>
                        <a:rPr lang="en-US" dirty="0" smtClean="0"/>
                        <a:t>72 U/L</a:t>
                      </a:r>
                      <a:endParaRPr lang="el-GR" dirty="0"/>
                    </a:p>
                  </a:txBody>
                  <a:tcPr/>
                </a:tc>
              </a:tr>
              <a:tr h="367331">
                <a:tc>
                  <a:txBody>
                    <a:bodyPr/>
                    <a:lstStyle/>
                    <a:p>
                      <a:r>
                        <a:rPr lang="en-US" b="1" dirty="0" smtClean="0"/>
                        <a:t>CK</a:t>
                      </a:r>
                      <a:endParaRPr lang="el-GR" b="1" dirty="0"/>
                    </a:p>
                  </a:txBody>
                  <a:tcPr/>
                </a:tc>
                <a:tc>
                  <a:txBody>
                    <a:bodyPr/>
                    <a:lstStyle/>
                    <a:p>
                      <a:r>
                        <a:rPr lang="en-US" b="1" dirty="0" smtClean="0"/>
                        <a:t>2713 U/L</a:t>
                      </a:r>
                      <a:endParaRPr lang="el-GR" b="1" dirty="0"/>
                    </a:p>
                  </a:txBody>
                  <a:tcPr/>
                </a:tc>
                <a:tc>
                  <a:txBody>
                    <a:bodyPr/>
                    <a:lstStyle/>
                    <a:p>
                      <a:r>
                        <a:rPr lang="en-US" b="1" dirty="0" smtClean="0"/>
                        <a:t>5358 U/L</a:t>
                      </a:r>
                      <a:endParaRPr lang="el-GR" b="1" dirty="0"/>
                    </a:p>
                  </a:txBody>
                  <a:tcPr/>
                </a:tc>
              </a:tr>
              <a:tr h="367331">
                <a:tc>
                  <a:txBody>
                    <a:bodyPr/>
                    <a:lstStyle/>
                    <a:p>
                      <a:r>
                        <a:rPr lang="en-US" dirty="0" smtClean="0"/>
                        <a:t>TRG</a:t>
                      </a:r>
                      <a:endParaRPr lang="el-GR" dirty="0"/>
                    </a:p>
                  </a:txBody>
                  <a:tcPr/>
                </a:tc>
                <a:tc>
                  <a:txBody>
                    <a:bodyPr/>
                    <a:lstStyle/>
                    <a:p>
                      <a:r>
                        <a:rPr lang="en-US" dirty="0" smtClean="0"/>
                        <a:t>190 mg/</a:t>
                      </a:r>
                      <a:r>
                        <a:rPr lang="en-US" dirty="0" err="1" smtClean="0"/>
                        <a:t>dL</a:t>
                      </a:r>
                      <a:endParaRPr lang="el-GR" dirty="0"/>
                    </a:p>
                  </a:txBody>
                  <a:tcPr/>
                </a:tc>
                <a:tc>
                  <a:txBody>
                    <a:bodyPr/>
                    <a:lstStyle/>
                    <a:p>
                      <a:endParaRPr lang="el-GR" dirty="0"/>
                    </a:p>
                  </a:txBody>
                  <a:tcPr/>
                </a:tc>
              </a:tr>
              <a:tr h="367331">
                <a:tc>
                  <a:txBody>
                    <a:bodyPr/>
                    <a:lstStyle/>
                    <a:p>
                      <a:r>
                        <a:rPr lang="en-US" dirty="0" smtClean="0"/>
                        <a:t>TCHOL</a:t>
                      </a:r>
                      <a:endParaRPr lang="el-GR" dirty="0"/>
                    </a:p>
                  </a:txBody>
                  <a:tcPr/>
                </a:tc>
                <a:tc>
                  <a:txBody>
                    <a:bodyPr/>
                    <a:lstStyle/>
                    <a:p>
                      <a:r>
                        <a:rPr lang="en-US" dirty="0" smtClean="0"/>
                        <a:t>203 mg/</a:t>
                      </a:r>
                      <a:r>
                        <a:rPr lang="en-US" dirty="0" err="1" smtClean="0"/>
                        <a:t>dL</a:t>
                      </a:r>
                      <a:endParaRPr lang="el-GR" dirty="0"/>
                    </a:p>
                  </a:txBody>
                  <a:tcPr/>
                </a:tc>
                <a:tc>
                  <a:txBody>
                    <a:bodyPr/>
                    <a:lstStyle/>
                    <a:p>
                      <a:endParaRPr lang="el-GR" dirty="0"/>
                    </a:p>
                  </a:txBody>
                  <a:tcPr/>
                </a:tc>
              </a:tr>
              <a:tr h="367331">
                <a:tc>
                  <a:txBody>
                    <a:bodyPr/>
                    <a:lstStyle/>
                    <a:p>
                      <a:r>
                        <a:rPr lang="en-US" dirty="0" smtClean="0"/>
                        <a:t>HDL</a:t>
                      </a:r>
                      <a:endParaRPr lang="el-GR" dirty="0"/>
                    </a:p>
                  </a:txBody>
                  <a:tcPr/>
                </a:tc>
                <a:tc>
                  <a:txBody>
                    <a:bodyPr/>
                    <a:lstStyle/>
                    <a:p>
                      <a:r>
                        <a:rPr lang="en-US" dirty="0" smtClean="0"/>
                        <a:t>52 mg/</a:t>
                      </a:r>
                      <a:r>
                        <a:rPr lang="en-US" dirty="0" err="1" smtClean="0"/>
                        <a:t>dL</a:t>
                      </a:r>
                      <a:endParaRPr lang="el-GR" dirty="0"/>
                    </a:p>
                  </a:txBody>
                  <a:tcPr/>
                </a:tc>
                <a:tc>
                  <a:txBody>
                    <a:bodyPr/>
                    <a:lstStyle/>
                    <a:p>
                      <a:endParaRPr lang="el-GR" dirty="0"/>
                    </a:p>
                  </a:txBody>
                  <a:tcPr/>
                </a:tc>
              </a:tr>
              <a:tr h="367331">
                <a:tc>
                  <a:txBody>
                    <a:bodyPr/>
                    <a:lstStyle/>
                    <a:p>
                      <a:r>
                        <a:rPr lang="en-US" dirty="0" smtClean="0"/>
                        <a:t>LDL</a:t>
                      </a:r>
                      <a:endParaRPr lang="el-GR" dirty="0"/>
                    </a:p>
                  </a:txBody>
                  <a:tcPr/>
                </a:tc>
                <a:tc>
                  <a:txBody>
                    <a:bodyPr/>
                    <a:lstStyle/>
                    <a:p>
                      <a:r>
                        <a:rPr lang="en-US" dirty="0" smtClean="0"/>
                        <a:t>113 mg/</a:t>
                      </a:r>
                      <a:r>
                        <a:rPr lang="en-US" dirty="0" err="1" smtClean="0"/>
                        <a:t>dL</a:t>
                      </a:r>
                      <a:endParaRPr lang="el-GR" dirty="0"/>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Επαναπροσδιορισμός προβλημάτων ασθενούς</a:t>
            </a:r>
            <a:endParaRPr lang="el-GR" dirty="0"/>
          </a:p>
        </p:txBody>
      </p:sp>
      <p:sp>
        <p:nvSpPr>
          <p:cNvPr id="3" name="2 - Θέση περιεχομένου"/>
          <p:cNvSpPr>
            <a:spLocks noGrp="1"/>
          </p:cNvSpPr>
          <p:nvPr>
            <p:ph idx="1"/>
          </p:nvPr>
        </p:nvSpPr>
        <p:spPr/>
        <p:txBody>
          <a:bodyPr/>
          <a:lstStyle/>
          <a:p>
            <a:r>
              <a:rPr lang="el-GR" dirty="0" smtClean="0"/>
              <a:t>Συμπτώματα: Κόπωση, </a:t>
            </a:r>
            <a:r>
              <a:rPr lang="el-GR" dirty="0" err="1" smtClean="0"/>
              <a:t>Φαρυγγαλγία</a:t>
            </a:r>
            <a:r>
              <a:rPr lang="el-GR" dirty="0" smtClean="0"/>
              <a:t>, </a:t>
            </a:r>
            <a:r>
              <a:rPr lang="el-GR" dirty="0" err="1" smtClean="0"/>
              <a:t>Περικογχικό</a:t>
            </a:r>
            <a:r>
              <a:rPr lang="el-GR" dirty="0" smtClean="0"/>
              <a:t> οίδημα και οίδημα προσώπου, </a:t>
            </a:r>
            <a:r>
              <a:rPr lang="el-GR" dirty="0" err="1" smtClean="0"/>
              <a:t>Βράγχος</a:t>
            </a:r>
            <a:r>
              <a:rPr lang="el-GR" dirty="0" smtClean="0"/>
              <a:t> φωνής, Δύσπνοια κόπωσης, </a:t>
            </a:r>
            <a:r>
              <a:rPr lang="el-GR" dirty="0" smtClean="0">
                <a:sym typeface="Symbol"/>
              </a:rPr>
              <a:t></a:t>
            </a:r>
            <a:r>
              <a:rPr lang="en-US" dirty="0" smtClean="0">
                <a:sym typeface="Symbol"/>
              </a:rPr>
              <a:t> </a:t>
            </a:r>
            <a:r>
              <a:rPr lang="el-GR" dirty="0" smtClean="0"/>
              <a:t>ΣΒ</a:t>
            </a:r>
          </a:p>
          <a:p>
            <a:r>
              <a:rPr lang="el-GR" dirty="0" smtClean="0"/>
              <a:t>Σημεία: Αύξηση </a:t>
            </a:r>
            <a:r>
              <a:rPr lang="en-US" dirty="0" smtClean="0"/>
              <a:t>CK,</a:t>
            </a:r>
            <a:r>
              <a:rPr lang="en-GB" dirty="0" smtClean="0"/>
              <a:t> AST, ALT</a:t>
            </a:r>
            <a:r>
              <a:rPr lang="el-GR" dirty="0" smtClean="0"/>
              <a:t>, επιδείνωση νεφρικής λειτουργίας</a:t>
            </a:r>
          </a:p>
          <a:p>
            <a:r>
              <a:rPr lang="el-GR" dirty="0" err="1" smtClean="0"/>
              <a:t>Ηχ</a:t>
            </a:r>
            <a:r>
              <a:rPr lang="el-GR" dirty="0" smtClean="0"/>
              <a:t>: ΑΥ, ΔΛΠ, Υποθυρεοειδισμός, ΓΟΠΝ, Πολυφαρμακία, Πολλαπλές νόσοι</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t)+ΑΕΕ+Μυϊκό+τραύμα+Χειρουργική+επέμβαση.jpg"/>
          <p:cNvPicPr>
            <a:picLocks noGrp="1" noChangeAspect="1"/>
          </p:cNvPicPr>
          <p:nvPr>
            <p:ph idx="1"/>
          </p:nvPr>
        </p:nvPicPr>
        <p:blipFill>
          <a:blip r:embed="rId2" cstate="print"/>
          <a:stretch>
            <a:fillRect/>
          </a:stretch>
        </p:blipFill>
        <p:spPr>
          <a:xfrm>
            <a:off x="0" y="0"/>
            <a:ext cx="9144000" cy="693167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71480"/>
            <a:ext cx="8229600" cy="661176"/>
          </a:xfrm>
        </p:spPr>
        <p:txBody>
          <a:bodyPr>
            <a:normAutofit/>
          </a:bodyPr>
          <a:lstStyle/>
          <a:p>
            <a:pPr algn="ctr"/>
            <a:r>
              <a:rPr lang="el-GR" sz="3600" dirty="0" smtClean="0"/>
              <a:t>Διαφορική Διάγνωση (Ι)</a:t>
            </a:r>
            <a:endParaRPr lang="el-GR" sz="3600" dirty="0"/>
          </a:p>
        </p:txBody>
      </p:sp>
      <p:sp>
        <p:nvSpPr>
          <p:cNvPr id="3" name="2 - Θέση περιεχομένου"/>
          <p:cNvSpPr>
            <a:spLocks noGrp="1"/>
          </p:cNvSpPr>
          <p:nvPr>
            <p:ph idx="1"/>
          </p:nvPr>
        </p:nvSpPr>
        <p:spPr>
          <a:xfrm>
            <a:off x="251520" y="1340768"/>
            <a:ext cx="8229600" cy="4572000"/>
          </a:xfrm>
        </p:spPr>
        <p:txBody>
          <a:bodyPr>
            <a:noAutofit/>
          </a:bodyPr>
          <a:lstStyle/>
          <a:p>
            <a:r>
              <a:rPr lang="el-GR" sz="2000" b="1" dirty="0" smtClean="0"/>
              <a:t>1. Λειτουργική δυσφωνία</a:t>
            </a:r>
          </a:p>
          <a:p>
            <a:endParaRPr lang="el-GR" sz="2000" dirty="0" smtClean="0"/>
          </a:p>
          <a:p>
            <a:r>
              <a:rPr lang="el-GR" sz="2000" b="1" dirty="0" smtClean="0"/>
              <a:t>2. Λοιμώξεις:</a:t>
            </a:r>
            <a:r>
              <a:rPr lang="en-US" sz="2000" b="1" dirty="0" smtClean="0"/>
              <a:t> </a:t>
            </a:r>
            <a:r>
              <a:rPr lang="el-GR" sz="2000" dirty="0" smtClean="0"/>
              <a:t>Οξεία λαρυγγίτιδα (κοινή), συχνά με λοίμωξη του ανώτερου αναπνευστικού. Συνήθως ιογενείς λοιμώξεις (μπορεί να υπάρχει λοίμωξη από σταφυλόκοκκους ή στρεπτόκοκκους). Άλλες λοιμώξεις - μύκητες ή φυματίωση </a:t>
            </a:r>
          </a:p>
          <a:p>
            <a:endParaRPr lang="el-GR" sz="2000" dirty="0" smtClean="0"/>
          </a:p>
          <a:p>
            <a:r>
              <a:rPr lang="el-GR" sz="2000" b="1" dirty="0" smtClean="0"/>
              <a:t>3. Καλοήθεις παθήσεις του λάρυγγα: </a:t>
            </a:r>
            <a:r>
              <a:rPr lang="el-GR" sz="2000" dirty="0" smtClean="0"/>
              <a:t>Υπερβολική κατάχρηση φωνής - κοινό. Καλοήθεις βλάβες των φωνητικών χορδών, π.χ. </a:t>
            </a:r>
            <a:r>
              <a:rPr lang="el-GR" sz="2000" dirty="0" smtClean="0">
                <a:hlinkClick r:id="rId2"/>
              </a:rPr>
              <a:t>οζίδια</a:t>
            </a:r>
            <a:r>
              <a:rPr lang="el-GR" sz="2000" dirty="0" smtClean="0"/>
              <a:t> (κόμβοι τραγουδιστή), </a:t>
            </a:r>
            <a:r>
              <a:rPr lang="el-GR" sz="2000" dirty="0" smtClean="0">
                <a:hlinkClick r:id="rId2"/>
              </a:rPr>
              <a:t>πολύποδες</a:t>
            </a:r>
            <a:r>
              <a:rPr lang="el-GR" sz="2000" dirty="0" smtClean="0"/>
              <a:t> και </a:t>
            </a:r>
            <a:r>
              <a:rPr lang="el-GR" sz="2000" dirty="0" smtClean="0">
                <a:hlinkClick r:id="rId2"/>
              </a:rPr>
              <a:t>θηλώματα</a:t>
            </a:r>
            <a:r>
              <a:rPr lang="el-GR" sz="2000" dirty="0" smtClean="0"/>
              <a:t>.</a:t>
            </a:r>
          </a:p>
          <a:p>
            <a:endParaRPr lang="el-GR" sz="2000" dirty="0" smtClean="0"/>
          </a:p>
          <a:p>
            <a:pPr lvl="0"/>
            <a:r>
              <a:rPr lang="el-GR" sz="2000" b="1" dirty="0" smtClean="0"/>
              <a:t>4. Κακοήθειες</a:t>
            </a:r>
            <a:r>
              <a:rPr lang="el-GR" sz="2000" dirty="0" smtClean="0"/>
              <a:t>: </a:t>
            </a:r>
            <a:r>
              <a:rPr lang="el-GR" sz="2000" dirty="0" smtClean="0">
                <a:hlinkClick r:id="rId2"/>
              </a:rPr>
              <a:t>Καρκίνωμα</a:t>
            </a:r>
            <a:r>
              <a:rPr lang="el-GR" sz="2000" dirty="0" smtClean="0"/>
              <a:t> του λάρυγγα - το κάπνισμα είναι σημαντικός παράγοντας κινδύνου. Άλλοι όγκοι λαιμού ή θώρακα, π.χ. καρκίνος του πνεύμονα , λέμφωμα , καρκίνος του θυρεοειδούς.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Διαφορική Διάγνωση (ΙΙ)</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2200" b="1" dirty="0" smtClean="0"/>
              <a:t>5. Νευρολογικές: </a:t>
            </a:r>
            <a:r>
              <a:rPr lang="el-GR" sz="2200" dirty="0" smtClean="0"/>
              <a:t>Παράλυση λαρυγγικού νεύρου: διάφορες αιτίες, συμπεριλαμβανομένου του καρκίνου του πνεύμονα, άλλων όγκων και θωρακικής αορτής. Εγκεφαλικό επεισόδιο και άλλες εστιακές βλάβες του εγκεφάλου. Νόσο του Πάρκινσον (αλλαγή φωνής μπορεί να είναι ένα αρχικό σύμπτωμα).Νόσο του κινητικού νευρώνα. Ιδιοπαθή τρόμο. Μυασθένεια </a:t>
            </a:r>
            <a:r>
              <a:rPr lang="el-GR" sz="2200" dirty="0" err="1" smtClean="0"/>
              <a:t>Gravis</a:t>
            </a:r>
            <a:endParaRPr lang="el-GR" sz="2200" dirty="0" smtClean="0"/>
          </a:p>
          <a:p>
            <a:endParaRPr lang="el-GR" sz="2200" dirty="0" smtClean="0"/>
          </a:p>
          <a:p>
            <a:r>
              <a:rPr lang="el-GR" sz="2200" b="1" dirty="0" smtClean="0"/>
              <a:t>6. Συστηματικές:</a:t>
            </a:r>
          </a:p>
          <a:p>
            <a:r>
              <a:rPr lang="el-GR" sz="2200" dirty="0" smtClean="0"/>
              <a:t>Ενδοκρινικού συστήματος: υποθυρεοειδισμός, μεγαλακρία.</a:t>
            </a:r>
          </a:p>
          <a:p>
            <a:pPr lvl="0"/>
            <a:r>
              <a:rPr lang="el-GR" sz="2200" dirty="0" smtClean="0"/>
              <a:t>Η ρευματοειδής αρθρίτιδα επηρεάζει τις αρθρώσεις του </a:t>
            </a:r>
            <a:r>
              <a:rPr lang="el-GR" sz="2200" dirty="0" err="1" smtClean="0"/>
              <a:t>αρυταινοειδούς</a:t>
            </a:r>
            <a:r>
              <a:rPr lang="el-GR" sz="2200" dirty="0" smtClean="0"/>
              <a:t> χόνδρου.</a:t>
            </a:r>
          </a:p>
          <a:p>
            <a:pPr lvl="0"/>
            <a:r>
              <a:rPr lang="el-GR" sz="2200" dirty="0" err="1" smtClean="0"/>
              <a:t>Κοκκιωματώδης</a:t>
            </a:r>
            <a:r>
              <a:rPr lang="el-GR" sz="2200" dirty="0" smtClean="0"/>
              <a:t> νόσος, π.χ. </a:t>
            </a:r>
            <a:r>
              <a:rPr lang="el-GR" sz="2200" dirty="0" err="1" smtClean="0"/>
              <a:t>σαρκοειδική</a:t>
            </a:r>
            <a:r>
              <a:rPr lang="el-GR" sz="2200" dirty="0" smtClean="0"/>
              <a:t>, φυματίωση, σύφιλη, κοκκιωμάτωση </a:t>
            </a:r>
            <a:r>
              <a:rPr lang="el-GR" sz="2200" dirty="0" err="1" smtClean="0"/>
              <a:t>Wegener</a:t>
            </a:r>
            <a:r>
              <a:rPr lang="el-GR" sz="2200" dirty="0" smtClean="0"/>
              <a:t>.</a:t>
            </a:r>
          </a:p>
          <a:p>
            <a:r>
              <a:rPr lang="el-GR" sz="2200" dirty="0" err="1" smtClean="0"/>
              <a:t>Αυτοάνοσες</a:t>
            </a:r>
            <a:r>
              <a:rPr lang="el-GR" sz="2200" dirty="0" smtClean="0"/>
              <a:t> διαταραχές μπορούν να επηρεάσουν το λάρυγγα</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229600" cy="661176"/>
          </a:xfrm>
        </p:spPr>
        <p:txBody>
          <a:bodyPr>
            <a:normAutofit/>
          </a:bodyPr>
          <a:lstStyle/>
          <a:p>
            <a:pPr algn="ctr"/>
            <a:r>
              <a:rPr lang="el-GR" sz="3600" dirty="0" smtClean="0"/>
              <a:t>Διαφορική Διάγνωση (ΙΙΙ)</a:t>
            </a:r>
            <a:endParaRPr lang="el-GR" sz="3600" dirty="0"/>
          </a:p>
        </p:txBody>
      </p:sp>
      <p:sp>
        <p:nvSpPr>
          <p:cNvPr id="3" name="2 - Θέση περιεχομένου"/>
          <p:cNvSpPr>
            <a:spLocks noGrp="1"/>
          </p:cNvSpPr>
          <p:nvPr>
            <p:ph idx="1"/>
          </p:nvPr>
        </p:nvSpPr>
        <p:spPr>
          <a:xfrm>
            <a:off x="395536" y="1340768"/>
            <a:ext cx="8229600" cy="4572000"/>
          </a:xfrm>
        </p:spPr>
        <p:txBody>
          <a:bodyPr>
            <a:noAutofit/>
          </a:bodyPr>
          <a:lstStyle/>
          <a:p>
            <a:r>
              <a:rPr lang="el-GR" sz="2000" b="1" strike="sngStrike" dirty="0" smtClean="0">
                <a:solidFill>
                  <a:srgbClr val="FF0000"/>
                </a:solidFill>
              </a:rPr>
              <a:t>1. Λειτουργική δυσφωνία</a:t>
            </a:r>
          </a:p>
          <a:p>
            <a:endParaRPr lang="el-GR" sz="2000" strike="sngStrike" dirty="0" smtClean="0">
              <a:solidFill>
                <a:srgbClr val="FF0000"/>
              </a:solidFill>
            </a:endParaRPr>
          </a:p>
          <a:p>
            <a:r>
              <a:rPr lang="el-GR" sz="2000" b="1" strike="sngStrike" dirty="0" smtClean="0">
                <a:solidFill>
                  <a:srgbClr val="FF0000"/>
                </a:solidFill>
              </a:rPr>
              <a:t>2. Λοιμώξεις:</a:t>
            </a:r>
            <a:r>
              <a:rPr lang="en-US" sz="2000" b="1" strike="sngStrike" dirty="0" smtClean="0">
                <a:solidFill>
                  <a:srgbClr val="FF0000"/>
                </a:solidFill>
              </a:rPr>
              <a:t> </a:t>
            </a:r>
            <a:r>
              <a:rPr lang="el-GR" sz="2000" strike="sngStrike" dirty="0" smtClean="0">
                <a:solidFill>
                  <a:srgbClr val="FF0000"/>
                </a:solidFill>
              </a:rPr>
              <a:t>Οξεία λαρυγγίτιδα (κοινή), συχνά με λοίμωξη του ανώτερου αναπνευστικού. Συνήθως ιογενείς λοιμώξεις (μπορεί να υπάρχει λοίμωξη από σταφυλόκοκκους ή στρεπτόκοκκους). Άλλες λοιμώξεις - μύκητες ή φυματίωση </a:t>
            </a:r>
          </a:p>
          <a:p>
            <a:endParaRPr lang="el-GR" sz="2000" strike="sngStrike" dirty="0" smtClean="0">
              <a:solidFill>
                <a:srgbClr val="FF0000"/>
              </a:solidFill>
            </a:endParaRPr>
          </a:p>
          <a:p>
            <a:r>
              <a:rPr lang="el-GR" sz="2000" b="1" strike="sngStrike" dirty="0" smtClean="0">
                <a:solidFill>
                  <a:srgbClr val="FF0000"/>
                </a:solidFill>
              </a:rPr>
              <a:t>3. Καλοήθεις παθήσεις του λάρυγγα: </a:t>
            </a:r>
            <a:r>
              <a:rPr lang="el-GR" sz="2000" strike="sngStrike" dirty="0" smtClean="0">
                <a:solidFill>
                  <a:srgbClr val="FF0000"/>
                </a:solidFill>
              </a:rPr>
              <a:t>Υπερβολική κατάχρηση φωνής - κοινό. Καλοήθεις βλάβες των φωνητικών χορδών, π.χ. </a:t>
            </a:r>
            <a:r>
              <a:rPr lang="el-GR" sz="2000" strike="sngStrike" dirty="0" smtClean="0">
                <a:solidFill>
                  <a:srgbClr val="FF0000"/>
                </a:solidFill>
                <a:hlinkClick r:id="rId2"/>
              </a:rPr>
              <a:t>οζίδια</a:t>
            </a:r>
            <a:r>
              <a:rPr lang="el-GR" sz="2000" strike="sngStrike" dirty="0" smtClean="0">
                <a:solidFill>
                  <a:srgbClr val="FF0000"/>
                </a:solidFill>
              </a:rPr>
              <a:t> (κόμβοι τραγουδιστή), </a:t>
            </a:r>
            <a:r>
              <a:rPr lang="el-GR" sz="2000" strike="sngStrike" dirty="0" smtClean="0">
                <a:solidFill>
                  <a:srgbClr val="FF0000"/>
                </a:solidFill>
                <a:hlinkClick r:id="rId2"/>
              </a:rPr>
              <a:t>πολύποδες</a:t>
            </a:r>
            <a:r>
              <a:rPr lang="el-GR" sz="2000" strike="sngStrike" dirty="0" smtClean="0">
                <a:solidFill>
                  <a:srgbClr val="FF0000"/>
                </a:solidFill>
              </a:rPr>
              <a:t> και </a:t>
            </a:r>
            <a:r>
              <a:rPr lang="el-GR" sz="2000" strike="sngStrike" dirty="0" smtClean="0">
                <a:solidFill>
                  <a:srgbClr val="FF0000"/>
                </a:solidFill>
                <a:hlinkClick r:id="rId2"/>
              </a:rPr>
              <a:t>θηλώματα</a:t>
            </a:r>
            <a:r>
              <a:rPr lang="el-GR" sz="2000" strike="sngStrike" dirty="0" smtClean="0">
                <a:solidFill>
                  <a:srgbClr val="FF0000"/>
                </a:solidFill>
              </a:rPr>
              <a:t>.</a:t>
            </a:r>
          </a:p>
          <a:p>
            <a:endParaRPr lang="el-GR" sz="2000" strike="sngStrike" dirty="0" smtClean="0">
              <a:solidFill>
                <a:srgbClr val="FF0000"/>
              </a:solidFill>
            </a:endParaRPr>
          </a:p>
          <a:p>
            <a:pPr lvl="0"/>
            <a:r>
              <a:rPr lang="el-GR" sz="2000" b="1" dirty="0" smtClean="0"/>
              <a:t>4. Κακοήθειες</a:t>
            </a:r>
            <a:r>
              <a:rPr lang="el-GR" sz="2000" dirty="0" smtClean="0"/>
              <a:t>: </a:t>
            </a:r>
            <a:r>
              <a:rPr lang="el-GR" sz="2000" dirty="0" smtClean="0">
                <a:hlinkClick r:id="rId2"/>
              </a:rPr>
              <a:t>Καρκίνωμα</a:t>
            </a:r>
            <a:r>
              <a:rPr lang="el-GR" sz="2000" dirty="0" smtClean="0"/>
              <a:t> του λάρυγγα – το κάπνισμα είναι σημαντικός παράγοντας κινδύνου. Άλλοι όγκοι λαιμού ή θώρακα, π.χ. καρκίνος του πνεύμονα , λέμφωμα , καρκίνος του θυρεοειδούς.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lstStyle/>
          <a:p>
            <a:pPr algn="ctr"/>
            <a:r>
              <a:rPr lang="el-GR" dirty="0" smtClean="0"/>
              <a:t>Διαφορική Διάγνωση (</a:t>
            </a:r>
            <a:r>
              <a:rPr lang="en-US" dirty="0" smtClean="0"/>
              <a:t>IV)</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strike="sngStrike" dirty="0" smtClean="0"/>
              <a:t>5. Νευρολογικές</a:t>
            </a:r>
            <a:r>
              <a:rPr lang="el-GR" b="1" strike="sngStrike" dirty="0" smtClean="0">
                <a:solidFill>
                  <a:srgbClr val="FF0000"/>
                </a:solidFill>
              </a:rPr>
              <a:t>: </a:t>
            </a:r>
            <a:r>
              <a:rPr lang="el-GR" strike="sngStrike" dirty="0" smtClean="0">
                <a:solidFill>
                  <a:srgbClr val="FF0000"/>
                </a:solidFill>
              </a:rPr>
              <a:t>Παράλυση λαρυγγικού νεύρου: διάφορες αιτίες, συμπεριλαμβανομένου του καρκίνου του πνεύμονα, άλλων όγκων και θωρακικής αορτής. Εγκεφαλικό επεισόδιο και άλλες εστιακές βλάβες του εγκεφάλου. Νόσο του Πάρκινσον (αλλαγή φωνής μπορεί να είναι ένα αρχικό σύμπτωμα).Νόσο του κινητικού νευρώνα. Ιδιοπαθή τρόμο. Μυασθένεια </a:t>
            </a:r>
            <a:r>
              <a:rPr lang="el-GR" strike="sngStrike" dirty="0" err="1" smtClean="0">
                <a:solidFill>
                  <a:srgbClr val="FF0000"/>
                </a:solidFill>
              </a:rPr>
              <a:t>Gravis</a:t>
            </a:r>
            <a:endParaRPr lang="el-GR" strike="sngStrike" dirty="0" smtClean="0">
              <a:solidFill>
                <a:srgbClr val="FF0000"/>
              </a:solidFill>
            </a:endParaRPr>
          </a:p>
          <a:p>
            <a:r>
              <a:rPr lang="el-GR" b="1" dirty="0" smtClean="0"/>
              <a:t>6. Συστηματικές:</a:t>
            </a:r>
          </a:p>
          <a:p>
            <a:r>
              <a:rPr lang="el-GR" dirty="0" smtClean="0"/>
              <a:t>Ενδοκρινικού συστήματος: υποθυρεοειδισμός, μεγαλακρία.</a:t>
            </a:r>
          </a:p>
          <a:p>
            <a:pPr lvl="0"/>
            <a:r>
              <a:rPr lang="el-GR" strike="sngStrike" dirty="0" smtClean="0">
                <a:solidFill>
                  <a:srgbClr val="FF0000"/>
                </a:solidFill>
              </a:rPr>
              <a:t>Η ρευματοειδής αρθρίτιδα επηρεάζει τις αρθρώσεις του </a:t>
            </a:r>
            <a:r>
              <a:rPr lang="el-GR" strike="sngStrike" dirty="0" err="1" smtClean="0">
                <a:solidFill>
                  <a:srgbClr val="FF0000"/>
                </a:solidFill>
              </a:rPr>
              <a:t>αρυταινοειδούς</a:t>
            </a:r>
            <a:r>
              <a:rPr lang="el-GR" strike="sngStrike" dirty="0" smtClean="0">
                <a:solidFill>
                  <a:srgbClr val="FF0000"/>
                </a:solidFill>
              </a:rPr>
              <a:t> χόνδρου.</a:t>
            </a:r>
          </a:p>
          <a:p>
            <a:pPr lvl="0"/>
            <a:r>
              <a:rPr lang="el-GR" strike="sngStrike" dirty="0" err="1" smtClean="0">
                <a:solidFill>
                  <a:srgbClr val="FF0000"/>
                </a:solidFill>
              </a:rPr>
              <a:t>Κοκκιωματώδης</a:t>
            </a:r>
            <a:r>
              <a:rPr lang="el-GR" strike="sngStrike" dirty="0" smtClean="0">
                <a:solidFill>
                  <a:srgbClr val="FF0000"/>
                </a:solidFill>
              </a:rPr>
              <a:t> νόσος, π.χ. </a:t>
            </a:r>
            <a:r>
              <a:rPr lang="el-GR" strike="sngStrike" dirty="0" err="1" smtClean="0">
                <a:solidFill>
                  <a:srgbClr val="FF0000"/>
                </a:solidFill>
              </a:rPr>
              <a:t>σαρκοειδική</a:t>
            </a:r>
            <a:r>
              <a:rPr lang="el-GR" strike="sngStrike" dirty="0" smtClean="0">
                <a:solidFill>
                  <a:srgbClr val="FF0000"/>
                </a:solidFill>
              </a:rPr>
              <a:t>, φυματίωση, σύφιλη, κοκκιωμάτωση </a:t>
            </a:r>
            <a:r>
              <a:rPr lang="el-GR" strike="sngStrike" dirty="0" err="1" smtClean="0">
                <a:solidFill>
                  <a:srgbClr val="FF0000"/>
                </a:solidFill>
              </a:rPr>
              <a:t>Wegener</a:t>
            </a:r>
            <a:r>
              <a:rPr lang="el-GR" strike="sngStrike" dirty="0" smtClean="0">
                <a:solidFill>
                  <a:srgbClr val="FF0000"/>
                </a:solidFill>
              </a:rPr>
              <a:t>.</a:t>
            </a:r>
          </a:p>
          <a:p>
            <a:r>
              <a:rPr lang="el-GR" strike="sngStrike" dirty="0" err="1" smtClean="0">
                <a:solidFill>
                  <a:srgbClr val="FF0000"/>
                </a:solidFill>
              </a:rPr>
              <a:t>Αυτοάνοσες</a:t>
            </a:r>
            <a:r>
              <a:rPr lang="el-GR" strike="sngStrike" dirty="0" smtClean="0">
                <a:solidFill>
                  <a:srgbClr val="FF0000"/>
                </a:solidFill>
              </a:rPr>
              <a:t> διαταραχές μπορούν να επηρεάσουν το λάρυγγα</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Διαφορική Διάγνωση ( </a:t>
            </a:r>
            <a:r>
              <a:rPr lang="en-US" dirty="0" smtClean="0"/>
              <a:t>IV)</a:t>
            </a:r>
            <a:endParaRPr lang="el-GR" dirty="0"/>
          </a:p>
        </p:txBody>
      </p:sp>
      <p:sp>
        <p:nvSpPr>
          <p:cNvPr id="3" name="2 - Θέση περιεχομένου"/>
          <p:cNvSpPr>
            <a:spLocks noGrp="1"/>
          </p:cNvSpPr>
          <p:nvPr>
            <p:ph idx="1"/>
          </p:nvPr>
        </p:nvSpPr>
        <p:spPr/>
        <p:txBody>
          <a:bodyPr>
            <a:normAutofit/>
          </a:bodyPr>
          <a:lstStyle/>
          <a:p>
            <a:r>
              <a:rPr lang="el-GR" dirty="0" smtClean="0"/>
              <a:t>Κακοήθεια (ηλικία ?, ανώτερο θωρακικό τοίχωμα?, Σύνδρομο άνω κοίλης?)</a:t>
            </a:r>
          </a:p>
          <a:p>
            <a:endParaRPr lang="el-GR" dirty="0" smtClean="0"/>
          </a:p>
          <a:p>
            <a:r>
              <a:rPr lang="el-GR" dirty="0" smtClean="0"/>
              <a:t>Φλεγμονώδης μυοπάθεια (</a:t>
            </a:r>
            <a:r>
              <a:rPr lang="el-GR" dirty="0" err="1" smtClean="0"/>
              <a:t>πολυμυοσίτιδα</a:t>
            </a:r>
            <a:r>
              <a:rPr lang="el-GR" dirty="0" smtClean="0"/>
              <a:t>?, </a:t>
            </a:r>
            <a:r>
              <a:rPr lang="el-GR" dirty="0" err="1" smtClean="0"/>
              <a:t>δερματομυοσίτιδα</a:t>
            </a:r>
            <a:r>
              <a:rPr lang="el-GR" dirty="0" smtClean="0"/>
              <a:t>?, αποκλεισμού)</a:t>
            </a:r>
          </a:p>
          <a:p>
            <a:endParaRPr lang="el-GR" dirty="0" smtClean="0"/>
          </a:p>
          <a:p>
            <a:r>
              <a:rPr lang="el-GR" dirty="0" smtClean="0"/>
              <a:t>Υποθυρεοειδισμός (μυαλγίες?, οίδημα προσώπου?, λαμβάνει ΦΑ?)</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Παρούσα νόσος (ΙΙ)</a:t>
            </a:r>
            <a:endParaRPr lang="el-GR" dirty="0"/>
          </a:p>
        </p:txBody>
      </p:sp>
      <p:sp>
        <p:nvSpPr>
          <p:cNvPr id="3" name="2 - Θέση περιεχομένου"/>
          <p:cNvSpPr>
            <a:spLocks noGrp="1"/>
          </p:cNvSpPr>
          <p:nvPr>
            <p:ph idx="1"/>
          </p:nvPr>
        </p:nvSpPr>
        <p:spPr/>
        <p:txBody>
          <a:bodyPr/>
          <a:lstStyle/>
          <a:p>
            <a:r>
              <a:rPr lang="el-GR" dirty="0" err="1" smtClean="0"/>
              <a:t>Βράγχος</a:t>
            </a:r>
            <a:r>
              <a:rPr lang="el-GR" dirty="0" smtClean="0"/>
              <a:t> φωνής</a:t>
            </a:r>
            <a:r>
              <a:rPr lang="en-GB" dirty="0" smtClean="0"/>
              <a:t>, </a:t>
            </a:r>
            <a:r>
              <a:rPr lang="el-GR" dirty="0" err="1" smtClean="0"/>
              <a:t>φαρυγγαλγία</a:t>
            </a:r>
            <a:r>
              <a:rPr lang="el-GR" dirty="0" smtClean="0"/>
              <a:t> και προοδευτική κόπωση από εβδομάδων</a:t>
            </a:r>
          </a:p>
          <a:p>
            <a:r>
              <a:rPr lang="el-GR" dirty="0" smtClean="0"/>
              <a:t>Οίδημα προσώπου εντοπισμένο κυρίως </a:t>
            </a:r>
            <a:r>
              <a:rPr lang="el-GR" dirty="0" err="1" smtClean="0"/>
              <a:t>περιοφθαλμικά</a:t>
            </a:r>
            <a:endParaRPr lang="el-GR" dirty="0" smtClean="0"/>
          </a:p>
          <a:p>
            <a:r>
              <a:rPr lang="el-GR" dirty="0" smtClean="0"/>
              <a:t>ΔΕΝ αναφέρονται θωρακικό άλγος, δύσπνοια, αρθραλγίες ή μυαλγίες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Διάγνωση</a:t>
            </a:r>
            <a:endParaRPr lang="el-GR" dirty="0"/>
          </a:p>
        </p:txBody>
      </p:sp>
      <p:sp>
        <p:nvSpPr>
          <p:cNvPr id="3" name="2 - Θέση περιεχομένου"/>
          <p:cNvSpPr>
            <a:spLocks noGrp="1"/>
          </p:cNvSpPr>
          <p:nvPr>
            <p:ph idx="1"/>
          </p:nvPr>
        </p:nvSpPr>
        <p:spPr/>
        <p:txBody>
          <a:bodyPr/>
          <a:lstStyle/>
          <a:p>
            <a:endParaRPr lang="el-GR" dirty="0" smtClean="0"/>
          </a:p>
          <a:p>
            <a:endParaRPr lang="el-GR" dirty="0" smtClean="0"/>
          </a:p>
          <a:p>
            <a:endParaRPr lang="el-GR" dirty="0" smtClean="0"/>
          </a:p>
          <a:p>
            <a:r>
              <a:rPr lang="el-GR" dirty="0" smtClean="0"/>
              <a:t>Υποθυρεοειδισμός</a:t>
            </a:r>
            <a:r>
              <a:rPr lang="en-US" dirty="0" smtClean="0"/>
              <a:t> (TSH 144,1 </a:t>
            </a:r>
            <a:r>
              <a:rPr lang="el-GR" dirty="0" smtClean="0"/>
              <a:t>μ</a:t>
            </a:r>
            <a:r>
              <a:rPr lang="en-US" dirty="0" smtClean="0"/>
              <a:t>U/ml)</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56992"/>
            <a:ext cx="8229600" cy="1066800"/>
          </a:xfrm>
        </p:spPr>
        <p:txBody>
          <a:bodyPr>
            <a:normAutofit fontScale="90000"/>
          </a:bodyPr>
          <a:lstStyle/>
          <a:p>
            <a:r>
              <a:rPr lang="el-GR" dirty="0" smtClean="0"/>
              <a:t>  Για ποιον λόγο έχει υποθυρεοειδισμό?</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71480"/>
            <a:ext cx="9144000" cy="587438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GB" dirty="0" smtClean="0"/>
              <a:t>Follow up</a:t>
            </a:r>
            <a:endParaRPr lang="el-GR" dirty="0"/>
          </a:p>
        </p:txBody>
      </p:sp>
      <p:sp>
        <p:nvSpPr>
          <p:cNvPr id="3" name="2 - Θέση περιεχομένου"/>
          <p:cNvSpPr>
            <a:spLocks noGrp="1"/>
          </p:cNvSpPr>
          <p:nvPr>
            <p:ph idx="1"/>
          </p:nvPr>
        </p:nvSpPr>
        <p:spPr/>
        <p:txBody>
          <a:bodyPr/>
          <a:lstStyle/>
          <a:p>
            <a:r>
              <a:rPr lang="el-GR" dirty="0" smtClean="0"/>
              <a:t>Εντός μηνός βελτίωση κλινικής εικόνας (βελτιωμένη δύσπνοια και κόπωση)</a:t>
            </a:r>
          </a:p>
          <a:p>
            <a:r>
              <a:rPr lang="el-GR" dirty="0" smtClean="0"/>
              <a:t>Τροποποίηση αγωγής σε </a:t>
            </a:r>
            <a:r>
              <a:rPr lang="en-US" dirty="0" err="1" smtClean="0"/>
              <a:t>levothyroxine</a:t>
            </a:r>
            <a:r>
              <a:rPr lang="en-US" dirty="0" smtClean="0"/>
              <a:t> 112</a:t>
            </a:r>
            <a:r>
              <a:rPr lang="el-GR" dirty="0" smtClean="0"/>
              <a:t> μ</a:t>
            </a:r>
            <a:r>
              <a:rPr lang="en-US" dirty="0" smtClean="0"/>
              <a:t>g</a:t>
            </a:r>
          </a:p>
          <a:p>
            <a:r>
              <a:rPr lang="en-US" dirty="0" smtClean="0"/>
              <a:t>4 </a:t>
            </a:r>
            <a:r>
              <a:rPr lang="el-GR" dirty="0" smtClean="0"/>
              <a:t>μήνες αργότερα πλήρης ύφεση συμπτωματολογίας με φυσιολογικές τιμές ορμονών</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58968"/>
            <a:ext cx="8229600" cy="1399032"/>
          </a:xfrm>
        </p:spPr>
        <p:txBody>
          <a:bodyPr/>
          <a:lstStyle/>
          <a:p>
            <a:r>
              <a:rPr lang="el-GR" dirty="0" smtClean="0"/>
              <a:t>Ευχαριστώ</a:t>
            </a:r>
            <a:endParaRPr lang="el-GR" dirty="0"/>
          </a:p>
        </p:txBody>
      </p:sp>
      <p:pic>
        <p:nvPicPr>
          <p:cNvPr id="4" name="3 - Θέση περιεχομένου" descr="d05d2eaf3aa22313b7d4bde22724404f.jpg"/>
          <p:cNvPicPr>
            <a:picLocks noGrp="1" noChangeAspect="1"/>
          </p:cNvPicPr>
          <p:nvPr>
            <p:ph idx="1"/>
          </p:nvPr>
        </p:nvPicPr>
        <p:blipFill>
          <a:blip r:embed="rId2" cstate="print"/>
          <a:stretch>
            <a:fillRect/>
          </a:stretch>
        </p:blipFill>
        <p:spPr>
          <a:xfrm>
            <a:off x="467544" y="188640"/>
            <a:ext cx="5715000" cy="3571875"/>
          </a:xfrm>
        </p:spPr>
      </p:pic>
      <p:pic>
        <p:nvPicPr>
          <p:cNvPr id="5" name="4 - Εικόνα" descr="house-md-everybody-lies-artwork-india.png"/>
          <p:cNvPicPr>
            <a:picLocks noChangeAspect="1"/>
          </p:cNvPicPr>
          <p:nvPr/>
        </p:nvPicPr>
        <p:blipFill>
          <a:blip r:embed="rId3" cstate="print"/>
          <a:stretch>
            <a:fillRect/>
          </a:stretch>
        </p:blipFill>
        <p:spPr>
          <a:xfrm>
            <a:off x="4716016" y="3068960"/>
            <a:ext cx="4171950" cy="3009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Ατομικό Αναμνηστικό (Ι)</a:t>
            </a:r>
            <a:endParaRPr lang="el-GR" dirty="0"/>
          </a:p>
        </p:txBody>
      </p:sp>
      <p:sp>
        <p:nvSpPr>
          <p:cNvPr id="3" name="2 - Θέση περιεχομένου"/>
          <p:cNvSpPr>
            <a:spLocks noGrp="1"/>
          </p:cNvSpPr>
          <p:nvPr>
            <p:ph idx="1"/>
          </p:nvPr>
        </p:nvSpPr>
        <p:spPr/>
        <p:txBody>
          <a:bodyPr>
            <a:normAutofit/>
          </a:bodyPr>
          <a:lstStyle/>
          <a:p>
            <a:r>
              <a:rPr lang="el-GR" dirty="0" smtClean="0"/>
              <a:t>Αρτηριακή Υπέρταση</a:t>
            </a:r>
          </a:p>
          <a:p>
            <a:r>
              <a:rPr lang="el-GR" dirty="0" err="1" smtClean="0"/>
              <a:t>Δυσλιπιδαιμία</a:t>
            </a:r>
            <a:endParaRPr lang="el-GR" dirty="0" smtClean="0"/>
          </a:p>
          <a:p>
            <a:r>
              <a:rPr lang="el-GR" dirty="0" smtClean="0"/>
              <a:t>Χρόνια Νεφρική Νόσος</a:t>
            </a:r>
            <a:r>
              <a:rPr lang="en-US" dirty="0" smtClean="0"/>
              <a:t> </a:t>
            </a:r>
            <a:r>
              <a:rPr lang="el-GR" dirty="0" smtClean="0"/>
              <a:t>(</a:t>
            </a:r>
            <a:r>
              <a:rPr lang="en-US" dirty="0" smtClean="0"/>
              <a:t>BUN</a:t>
            </a:r>
            <a:r>
              <a:rPr lang="el-GR" dirty="0" smtClean="0"/>
              <a:t>: 2,22 </a:t>
            </a:r>
            <a:r>
              <a:rPr lang="en-US" dirty="0" smtClean="0"/>
              <a:t>mg/</a:t>
            </a:r>
            <a:r>
              <a:rPr lang="en-US" dirty="0" err="1" smtClean="0"/>
              <a:t>dL</a:t>
            </a:r>
            <a:r>
              <a:rPr lang="en-US" dirty="0" smtClean="0"/>
              <a:t>)</a:t>
            </a:r>
            <a:endParaRPr lang="el-GR" dirty="0" smtClean="0"/>
          </a:p>
          <a:p>
            <a:r>
              <a:rPr lang="el-GR" dirty="0" err="1" smtClean="0"/>
              <a:t>Γαστροοισοφαγική</a:t>
            </a:r>
            <a:r>
              <a:rPr lang="el-GR" dirty="0" smtClean="0"/>
              <a:t> παλινδρόμηση</a:t>
            </a:r>
          </a:p>
          <a:p>
            <a:r>
              <a:rPr lang="el-GR" dirty="0" smtClean="0"/>
              <a:t>Διαταραχή οισοφαγικής κινητικότητας</a:t>
            </a:r>
          </a:p>
          <a:p>
            <a:r>
              <a:rPr lang="el-GR" dirty="0" smtClean="0"/>
              <a:t>Ανεύρυσμα κοιλιακής αορτής</a:t>
            </a:r>
          </a:p>
          <a:p>
            <a:r>
              <a:rPr lang="el-GR" dirty="0" smtClean="0"/>
              <a:t>Χρόνιος πόνος </a:t>
            </a:r>
            <a:r>
              <a:rPr lang="el-GR" dirty="0" err="1" smtClean="0"/>
              <a:t>οσφυικής</a:t>
            </a:r>
            <a:r>
              <a:rPr lang="el-GR" dirty="0" smtClean="0"/>
              <a:t> μοίρας ΣΣ</a:t>
            </a:r>
          </a:p>
          <a:p>
            <a:r>
              <a:rPr lang="el-GR" dirty="0" smtClean="0"/>
              <a:t>Υποθυρεοειδισμός (</a:t>
            </a:r>
            <a:r>
              <a:rPr lang="en-US" dirty="0" smtClean="0"/>
              <a:t>TSH: 3,38 </a:t>
            </a:r>
            <a:r>
              <a:rPr lang="el-GR" dirty="0" smtClean="0"/>
              <a:t>μ</a:t>
            </a:r>
            <a:r>
              <a:rPr lang="en-US" smtClean="0"/>
              <a:t>U/ml)</a:t>
            </a:r>
            <a:endParaRPr lang="el-GR" dirty="0" smtClean="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Ατομικό αναμνηστικό (ΙΙ)</a:t>
            </a:r>
            <a:endParaRPr lang="el-GR" dirty="0"/>
          </a:p>
        </p:txBody>
      </p:sp>
      <p:sp>
        <p:nvSpPr>
          <p:cNvPr id="3" name="2 - Θέση περιεχομένου"/>
          <p:cNvSpPr>
            <a:spLocks noGrp="1"/>
          </p:cNvSpPr>
          <p:nvPr>
            <p:ph idx="1"/>
          </p:nvPr>
        </p:nvSpPr>
        <p:spPr/>
        <p:txBody>
          <a:bodyPr>
            <a:normAutofit/>
          </a:bodyPr>
          <a:lstStyle/>
          <a:p>
            <a:r>
              <a:rPr lang="el-GR" dirty="0" smtClean="0"/>
              <a:t>Κατάθλιψη</a:t>
            </a:r>
          </a:p>
          <a:p>
            <a:r>
              <a:rPr lang="el-GR" dirty="0" smtClean="0"/>
              <a:t>Υποτροπιάζουσες λοιμώξεις ουροποιητικού</a:t>
            </a:r>
          </a:p>
          <a:p>
            <a:r>
              <a:rPr lang="el-GR" dirty="0" smtClean="0"/>
              <a:t>Νοσηλεία για λοίμωξη αναπνευστικού</a:t>
            </a:r>
          </a:p>
          <a:p>
            <a:r>
              <a:rPr lang="el-GR" dirty="0" smtClean="0"/>
              <a:t>Χ/</a:t>
            </a:r>
            <a:r>
              <a:rPr lang="el-GR" dirty="0" err="1" smtClean="0"/>
              <a:t>κες</a:t>
            </a:r>
            <a:r>
              <a:rPr lang="el-GR" dirty="0" smtClean="0"/>
              <a:t> επεμβάσεις: Αγγειοπλαστική ΔΕ νεφρικής αρτηρίας, </a:t>
            </a:r>
            <a:r>
              <a:rPr lang="el-GR" dirty="0" err="1" smtClean="0"/>
              <a:t>Χολοκυστεκτομή</a:t>
            </a:r>
            <a:r>
              <a:rPr lang="en-GB" dirty="0" smtClean="0"/>
              <a:t>, </a:t>
            </a:r>
            <a:r>
              <a:rPr lang="el-GR" dirty="0" err="1" smtClean="0"/>
              <a:t>Λοβεκτομή</a:t>
            </a:r>
            <a:r>
              <a:rPr lang="el-GR" dirty="0" smtClean="0"/>
              <a:t> ΔΕ μέσου λοβού πνεύμονα (καλοήθους χαρακτήρα)</a:t>
            </a:r>
            <a:r>
              <a:rPr lang="en-US" dirty="0" smtClean="0"/>
              <a:t>, </a:t>
            </a:r>
            <a:r>
              <a:rPr lang="el-GR" dirty="0" err="1" smtClean="0"/>
              <a:t>Προστατεκτομή</a:t>
            </a:r>
            <a:r>
              <a:rPr lang="el-GR" dirty="0" smtClean="0"/>
              <a:t> (λόγω ΚΥΠ), χ/</a:t>
            </a:r>
            <a:r>
              <a:rPr lang="el-GR" dirty="0" err="1" smtClean="0"/>
              <a:t>θεν</a:t>
            </a:r>
            <a:r>
              <a:rPr lang="el-GR" dirty="0" smtClean="0"/>
              <a:t> Σύνδρομο Καρπιαίου σωλήνα</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548680"/>
            <a:ext cx="8229600" cy="1066800"/>
          </a:xfrm>
        </p:spPr>
        <p:txBody>
          <a:bodyPr/>
          <a:lstStyle/>
          <a:p>
            <a:pPr algn="ctr"/>
            <a:r>
              <a:rPr lang="el-GR" dirty="0" smtClean="0"/>
              <a:t>Ατομικό Αναμνηστικό (ΙΙΙ)</a:t>
            </a:r>
            <a:endParaRPr lang="el-GR" dirty="0"/>
          </a:p>
        </p:txBody>
      </p:sp>
      <p:pic>
        <p:nvPicPr>
          <p:cNvPr id="4" name="3 - Θέση περιεχομένου" descr="facepalm.jpg"/>
          <p:cNvPicPr>
            <a:picLocks noGrp="1" noChangeAspect="1"/>
          </p:cNvPicPr>
          <p:nvPr>
            <p:ph idx="1"/>
          </p:nvPr>
        </p:nvPicPr>
        <p:blipFill>
          <a:blip r:embed="rId2" cstate="print"/>
          <a:stretch>
            <a:fillRect/>
          </a:stretch>
        </p:blipFill>
        <p:spPr>
          <a:xfrm>
            <a:off x="2987824" y="1700808"/>
            <a:ext cx="3236103" cy="43243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Οικ</a:t>
            </a:r>
            <a:r>
              <a:rPr lang="en-US" dirty="0" smtClean="0"/>
              <a:t>.</a:t>
            </a:r>
            <a:r>
              <a:rPr lang="el-GR" dirty="0" smtClean="0"/>
              <a:t> </a:t>
            </a:r>
            <a:r>
              <a:rPr lang="el-GR" dirty="0" smtClean="0"/>
              <a:t>ιστορικό, Συνήθειες</a:t>
            </a:r>
            <a:endParaRPr lang="el-GR" dirty="0"/>
          </a:p>
        </p:txBody>
      </p:sp>
      <p:sp>
        <p:nvSpPr>
          <p:cNvPr id="3" name="2 - Θέση περιεχομένου"/>
          <p:cNvSpPr>
            <a:spLocks noGrp="1"/>
          </p:cNvSpPr>
          <p:nvPr>
            <p:ph idx="1"/>
          </p:nvPr>
        </p:nvSpPr>
        <p:spPr/>
        <p:txBody>
          <a:bodyPr/>
          <a:lstStyle/>
          <a:p>
            <a:r>
              <a:rPr lang="el-GR" dirty="0" smtClean="0"/>
              <a:t>Πατέρας απεβίωσε λόγω καρκίνου</a:t>
            </a:r>
          </a:p>
          <a:p>
            <a:r>
              <a:rPr lang="el-GR" dirty="0" smtClean="0"/>
              <a:t>Υιός με </a:t>
            </a:r>
            <a:r>
              <a:rPr lang="el-GR" dirty="0" err="1" smtClean="0"/>
              <a:t>σαρκοείδωση</a:t>
            </a:r>
            <a:endParaRPr lang="el-GR" dirty="0" smtClean="0"/>
          </a:p>
          <a:p>
            <a:r>
              <a:rPr lang="el-GR" dirty="0" smtClean="0"/>
              <a:t>Κάπνισμα (-), διακοπή προ ετών</a:t>
            </a:r>
          </a:p>
          <a:p>
            <a:r>
              <a:rPr lang="el-GR" dirty="0" smtClean="0"/>
              <a:t>Αλκοόλ (-)</a:t>
            </a:r>
          </a:p>
          <a:p>
            <a:r>
              <a:rPr lang="el-GR" dirty="0" smtClean="0"/>
              <a:t>Εμβολιασμοί (+)</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Φαρμακευτική </a:t>
            </a:r>
            <a:r>
              <a:rPr lang="el-GR" dirty="0" smtClean="0"/>
              <a:t>αγωγή </a:t>
            </a:r>
            <a:endParaRPr lang="el-GR" dirty="0"/>
          </a:p>
        </p:txBody>
      </p:sp>
      <p:sp>
        <p:nvSpPr>
          <p:cNvPr id="3" name="2 - Θέση περιεχομένου"/>
          <p:cNvSpPr>
            <a:spLocks noGrp="1"/>
          </p:cNvSpPr>
          <p:nvPr>
            <p:ph idx="1"/>
          </p:nvPr>
        </p:nvSpPr>
        <p:spPr/>
        <p:txBody>
          <a:bodyPr>
            <a:normAutofit/>
          </a:bodyPr>
          <a:lstStyle/>
          <a:p>
            <a:r>
              <a:rPr lang="en-US" dirty="0" err="1" smtClean="0"/>
              <a:t>Atenolol</a:t>
            </a:r>
            <a:endParaRPr lang="en-US" dirty="0" smtClean="0"/>
          </a:p>
          <a:p>
            <a:r>
              <a:rPr lang="en-US" dirty="0" err="1" smtClean="0"/>
              <a:t>Vit</a:t>
            </a:r>
            <a:r>
              <a:rPr lang="en-US" dirty="0" smtClean="0"/>
              <a:t> D</a:t>
            </a:r>
          </a:p>
          <a:p>
            <a:r>
              <a:rPr lang="en-US" dirty="0" err="1" smtClean="0"/>
              <a:t>Fluticasone</a:t>
            </a:r>
            <a:r>
              <a:rPr lang="en-US" dirty="0" smtClean="0"/>
              <a:t> propionate and </a:t>
            </a:r>
            <a:r>
              <a:rPr lang="en-US" dirty="0" err="1" smtClean="0"/>
              <a:t>Salmoterol</a:t>
            </a:r>
            <a:r>
              <a:rPr lang="en-US" dirty="0" smtClean="0"/>
              <a:t> inhaler</a:t>
            </a:r>
          </a:p>
          <a:p>
            <a:r>
              <a:rPr lang="en-US" dirty="0" smtClean="0"/>
              <a:t>Aspirin</a:t>
            </a:r>
          </a:p>
          <a:p>
            <a:r>
              <a:rPr lang="en-US" dirty="0" err="1" smtClean="0"/>
              <a:t>Citalopram</a:t>
            </a:r>
            <a:endParaRPr lang="en-US" dirty="0" smtClean="0"/>
          </a:p>
          <a:p>
            <a:r>
              <a:rPr lang="en-US" dirty="0" err="1" smtClean="0"/>
              <a:t>Fluticasone</a:t>
            </a:r>
            <a:r>
              <a:rPr lang="en-US" dirty="0" smtClean="0"/>
              <a:t> nasal spray</a:t>
            </a:r>
          </a:p>
          <a:p>
            <a:r>
              <a:rPr lang="en-US" dirty="0" err="1" smtClean="0"/>
              <a:t>Atorvastatin</a:t>
            </a:r>
            <a:endParaRPr lang="en-US" dirty="0" smtClean="0"/>
          </a:p>
          <a:p>
            <a:r>
              <a:rPr lang="en-US" dirty="0" err="1" smtClean="0"/>
              <a:t>Omeprazole</a:t>
            </a:r>
            <a:endParaRPr lang="en-US" dirty="0" smtClean="0"/>
          </a:p>
          <a:p>
            <a:r>
              <a:rPr lang="en-US" dirty="0" err="1" smtClean="0"/>
              <a:t>Levothyroxine</a:t>
            </a:r>
            <a:endParaRPr lang="en-US"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Φαρμακευτική </a:t>
            </a:r>
            <a:r>
              <a:rPr lang="el-GR" dirty="0" smtClean="0"/>
              <a:t>αγωγή (ΙΙ)</a:t>
            </a:r>
            <a:endParaRPr lang="el-GR" dirty="0"/>
          </a:p>
        </p:txBody>
      </p:sp>
      <p:sp>
        <p:nvSpPr>
          <p:cNvPr id="3" name="2 - Θέση περιεχομένου"/>
          <p:cNvSpPr>
            <a:spLocks noGrp="1"/>
          </p:cNvSpPr>
          <p:nvPr>
            <p:ph idx="1"/>
          </p:nvPr>
        </p:nvSpPr>
        <p:spPr/>
        <p:txBody>
          <a:bodyPr/>
          <a:lstStyle/>
          <a:p>
            <a:r>
              <a:rPr lang="el-GR" dirty="0" smtClean="0"/>
              <a:t>Φαρμακευτική αγωγή στην οποία εμφάνισε αντίδραση</a:t>
            </a:r>
            <a:r>
              <a:rPr lang="en-US" dirty="0" smtClean="0"/>
              <a:t>:</a:t>
            </a:r>
            <a:endParaRPr lang="el-GR" dirty="0" smtClean="0"/>
          </a:p>
          <a:p>
            <a:pPr>
              <a:buFont typeface="Wingdings" pitchFamily="2" charset="2"/>
              <a:buChar char="ü"/>
            </a:pPr>
            <a:r>
              <a:rPr lang="en-US" dirty="0" err="1" smtClean="0"/>
              <a:t>Lisinopril</a:t>
            </a:r>
            <a:r>
              <a:rPr lang="en-US" dirty="0" smtClean="0"/>
              <a:t> </a:t>
            </a:r>
            <a:r>
              <a:rPr lang="en-GB" dirty="0" smtClean="0"/>
              <a:t>(</a:t>
            </a:r>
            <a:r>
              <a:rPr lang="el-GR" dirty="0" smtClean="0"/>
              <a:t>εμφάνισε βήχα)</a:t>
            </a:r>
          </a:p>
          <a:p>
            <a:pPr>
              <a:buFont typeface="Wingdings" pitchFamily="2" charset="2"/>
              <a:buChar char="ü"/>
            </a:pPr>
            <a:r>
              <a:rPr lang="en-US" dirty="0" err="1" smtClean="0"/>
              <a:t>Zolpidem</a:t>
            </a:r>
            <a:r>
              <a:rPr lang="en-US" dirty="0" smtClean="0"/>
              <a:t> </a:t>
            </a:r>
            <a:r>
              <a:rPr lang="en-US" dirty="0" err="1" smtClean="0"/>
              <a:t>tartrate</a:t>
            </a:r>
            <a:r>
              <a:rPr lang="en-US" dirty="0" smtClean="0"/>
              <a:t> </a:t>
            </a:r>
            <a:r>
              <a:rPr lang="en-GB" dirty="0" smtClean="0"/>
              <a:t>(</a:t>
            </a:r>
            <a:r>
              <a:rPr lang="el-GR" dirty="0" smtClean="0"/>
              <a:t>εφιάλτες)</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451</TotalTime>
  <Words>1144</Words>
  <Application>Microsoft Office PowerPoint</Application>
  <PresentationFormat>Προβολή στην οθόνη (4:3)</PresentationFormat>
  <Paragraphs>237</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Αστικό</vt:lpstr>
      <vt:lpstr>Case report 87 yrs, Sore throat, hoarseness, fatigue and dyspnea  Simple case or a trap? </vt:lpstr>
      <vt:lpstr>Παρούσα Νόσος (Ι)</vt:lpstr>
      <vt:lpstr>Παρούσα νόσος (ΙΙ)</vt:lpstr>
      <vt:lpstr>Ατομικό Αναμνηστικό (Ι)</vt:lpstr>
      <vt:lpstr>Ατομικό αναμνηστικό (ΙΙ)</vt:lpstr>
      <vt:lpstr>Ατομικό Αναμνηστικό (ΙΙΙ)</vt:lpstr>
      <vt:lpstr>Οικ. ιστορικό, Συνήθειες</vt:lpstr>
      <vt:lpstr>Φαρμακευτική αγωγή </vt:lpstr>
      <vt:lpstr>Φαρμακευτική αγωγή (ΙΙ)</vt:lpstr>
      <vt:lpstr>Κλινική Εξέταση (Ι)</vt:lpstr>
      <vt:lpstr>Κλινική Εξέταση (Ι)</vt:lpstr>
      <vt:lpstr>Κλινική εξέταση (ΙΙ)</vt:lpstr>
      <vt:lpstr>Διαφάνεια 13</vt:lpstr>
      <vt:lpstr>Διαφορική διάγνωση</vt:lpstr>
      <vt:lpstr>Διαφορική διάγνωση (ΙΙ)</vt:lpstr>
      <vt:lpstr>Εργαστηριακός Έλεγχος 1</vt:lpstr>
      <vt:lpstr>Εργαστηριακός Έλεγχος 1</vt:lpstr>
      <vt:lpstr>Τι κάνουμε?</vt:lpstr>
      <vt:lpstr>Επείγουσα εκτίμηση</vt:lpstr>
      <vt:lpstr>Επείγουσα εκτίμηση (ΙΙ)</vt:lpstr>
      <vt:lpstr>Εργαστηριακός Έλεγχος 2</vt:lpstr>
      <vt:lpstr>Επαναπροσδιορισμός προβλημάτων ασθενούς</vt:lpstr>
      <vt:lpstr>Διαφάνεια 23</vt:lpstr>
      <vt:lpstr>Διαφάνεια 24</vt:lpstr>
      <vt:lpstr>Διαφορική Διάγνωση (Ι)</vt:lpstr>
      <vt:lpstr>Διαφορική Διάγνωση (ΙΙ)</vt:lpstr>
      <vt:lpstr>Διαφορική Διάγνωση (ΙΙΙ)</vt:lpstr>
      <vt:lpstr>Διαφορική Διάγνωση (IV)</vt:lpstr>
      <vt:lpstr>Διαφορική Διάγνωση ( IV)</vt:lpstr>
      <vt:lpstr>Διάγνωση</vt:lpstr>
      <vt:lpstr>  Για ποιον λόγο έχει υποθυρεοειδισμό?</vt:lpstr>
      <vt:lpstr>Διαφάνεια 32</vt:lpstr>
      <vt:lpstr>Follow up</vt:lpstr>
      <vt:lpstr>Ευχαριστώ</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report 87 yrs, Sore throat, Hoarseness, fatigue and dyspnea Something simple or a trap?</dc:title>
  <dc:creator>Θάλεια Παναγιωτοπούλου</dc:creator>
  <cp:lastModifiedBy>intra pc</cp:lastModifiedBy>
  <cp:revision>35</cp:revision>
  <dcterms:created xsi:type="dcterms:W3CDTF">2018-02-26T20:14:12Z</dcterms:created>
  <dcterms:modified xsi:type="dcterms:W3CDTF">2018-02-28T07:49:30Z</dcterms:modified>
</cp:coreProperties>
</file>